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7"/>
  </p:notesMasterIdLst>
  <p:handoutMasterIdLst>
    <p:handoutMasterId r:id="rId38"/>
  </p:handoutMasterIdLst>
  <p:sldIdLst>
    <p:sldId id="306" r:id="rId5"/>
    <p:sldId id="308" r:id="rId6"/>
    <p:sldId id="376" r:id="rId7"/>
    <p:sldId id="338" r:id="rId8"/>
    <p:sldId id="377" r:id="rId9"/>
    <p:sldId id="378" r:id="rId10"/>
    <p:sldId id="363" r:id="rId11"/>
    <p:sldId id="379" r:id="rId12"/>
    <p:sldId id="364" r:id="rId13"/>
    <p:sldId id="380" r:id="rId14"/>
    <p:sldId id="366" r:id="rId15"/>
    <p:sldId id="365" r:id="rId16"/>
    <p:sldId id="385" r:id="rId17"/>
    <p:sldId id="367" r:id="rId18"/>
    <p:sldId id="387" r:id="rId19"/>
    <p:sldId id="368" r:id="rId20"/>
    <p:sldId id="388" r:id="rId21"/>
    <p:sldId id="389" r:id="rId22"/>
    <p:sldId id="369" r:id="rId23"/>
    <p:sldId id="390" r:id="rId24"/>
    <p:sldId id="371" r:id="rId25"/>
    <p:sldId id="391" r:id="rId26"/>
    <p:sldId id="372" r:id="rId27"/>
    <p:sldId id="392" r:id="rId28"/>
    <p:sldId id="373" r:id="rId29"/>
    <p:sldId id="393" r:id="rId30"/>
    <p:sldId id="394" r:id="rId31"/>
    <p:sldId id="374" r:id="rId32"/>
    <p:sldId id="375" r:id="rId33"/>
    <p:sldId id="395" r:id="rId34"/>
    <p:sldId id="396" r:id="rId35"/>
    <p:sldId id="362" r:id="rId3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3D6FF"/>
    <a:srgbClr val="006600"/>
    <a:srgbClr val="7F7F7F"/>
    <a:srgbClr val="E2E26A"/>
    <a:srgbClr val="83C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84967" autoAdjust="0"/>
  </p:normalViewPr>
  <p:slideViewPr>
    <p:cSldViewPr snapToGrid="0">
      <p:cViewPr varScale="1">
        <p:scale>
          <a:sx n="82" d="100"/>
          <a:sy n="82" d="100"/>
        </p:scale>
        <p:origin x="53" y="83"/>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D540216-9055-4C93-87A4-D0531F063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98AA5119-4B0E-448B-AC3C-D056BBBC97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536ADF-3EC2-4D6F-9F7F-1F88E3288139}" type="datetime1">
              <a:rPr lang="tr-TR" smtClean="0"/>
              <a:t>18.10.2024</a:t>
            </a:fld>
            <a:endParaRPr lang="tr-TR"/>
          </a:p>
        </p:txBody>
      </p:sp>
      <p:sp>
        <p:nvSpPr>
          <p:cNvPr id="4" name="Alt Bilgi Yer Tutucusu 3">
            <a:extLst>
              <a:ext uri="{FF2B5EF4-FFF2-40B4-BE49-F238E27FC236}">
                <a16:creationId xmlns:a16="http://schemas.microsoft.com/office/drawing/2014/main" id="{3487CF48-2790-4843-BDF8-2D1DCCB4B3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8CE5D44-D9F9-426F-84AB-A62A927CA2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890FA1-7FBD-4C37-BCAF-01F3D049D1A2}" type="slidenum">
              <a:rPr lang="tr-TR" smtClean="0"/>
              <a:t>‹#›</a:t>
            </a:fld>
            <a:endParaRPr lang="tr-TR"/>
          </a:p>
        </p:txBody>
      </p:sp>
    </p:spTree>
    <p:extLst>
      <p:ext uri="{BB962C8B-B14F-4D97-AF65-F5344CB8AC3E}">
        <p14:creationId xmlns:p14="http://schemas.microsoft.com/office/powerpoint/2010/main" val="835662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A214D3A-912A-4866-90B4-0232CEDB2416}" type="datetime1">
              <a:rPr lang="tr-TR" noProof="0" smtClean="0"/>
              <a:t>18.10.2024</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tr-TR" noProof="0" smtClean="0"/>
              <a:t>‹#›</a:t>
            </a:fld>
            <a:endParaRPr lang="tr-TR"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a:t>
            </a:fld>
            <a:endParaRPr lang="tr-TR"/>
          </a:p>
        </p:txBody>
      </p:sp>
    </p:spTree>
    <p:extLst>
      <p:ext uri="{BB962C8B-B14F-4D97-AF65-F5344CB8AC3E}">
        <p14:creationId xmlns:p14="http://schemas.microsoft.com/office/powerpoint/2010/main" val="44326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10</a:t>
            </a:fld>
            <a:endParaRPr lang="tr-TR"/>
          </a:p>
        </p:txBody>
      </p:sp>
    </p:spTree>
    <p:extLst>
      <p:ext uri="{BB962C8B-B14F-4D97-AF65-F5344CB8AC3E}">
        <p14:creationId xmlns:p14="http://schemas.microsoft.com/office/powerpoint/2010/main" val="395612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11</a:t>
            </a:fld>
            <a:endParaRPr lang="tr-TR"/>
          </a:p>
        </p:txBody>
      </p:sp>
    </p:spTree>
    <p:extLst>
      <p:ext uri="{BB962C8B-B14F-4D97-AF65-F5344CB8AC3E}">
        <p14:creationId xmlns:p14="http://schemas.microsoft.com/office/powerpoint/2010/main" val="80235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12</a:t>
            </a:fld>
            <a:endParaRPr lang="tr-TR"/>
          </a:p>
        </p:txBody>
      </p:sp>
    </p:spTree>
    <p:extLst>
      <p:ext uri="{BB962C8B-B14F-4D97-AF65-F5344CB8AC3E}">
        <p14:creationId xmlns:p14="http://schemas.microsoft.com/office/powerpoint/2010/main" val="51475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13</a:t>
            </a:fld>
            <a:endParaRPr lang="tr-TR"/>
          </a:p>
        </p:txBody>
      </p:sp>
    </p:spTree>
    <p:extLst>
      <p:ext uri="{BB962C8B-B14F-4D97-AF65-F5344CB8AC3E}">
        <p14:creationId xmlns:p14="http://schemas.microsoft.com/office/powerpoint/2010/main" val="295826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14</a:t>
            </a:fld>
            <a:endParaRPr lang="tr-TR"/>
          </a:p>
        </p:txBody>
      </p:sp>
    </p:spTree>
    <p:extLst>
      <p:ext uri="{BB962C8B-B14F-4D97-AF65-F5344CB8AC3E}">
        <p14:creationId xmlns:p14="http://schemas.microsoft.com/office/powerpoint/2010/main" val="76624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15</a:t>
            </a:fld>
            <a:endParaRPr lang="tr-TR"/>
          </a:p>
        </p:txBody>
      </p:sp>
    </p:spTree>
    <p:extLst>
      <p:ext uri="{BB962C8B-B14F-4D97-AF65-F5344CB8AC3E}">
        <p14:creationId xmlns:p14="http://schemas.microsoft.com/office/powerpoint/2010/main" val="597461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16</a:t>
            </a:fld>
            <a:endParaRPr lang="tr-TR"/>
          </a:p>
        </p:txBody>
      </p:sp>
    </p:spTree>
    <p:extLst>
      <p:ext uri="{BB962C8B-B14F-4D97-AF65-F5344CB8AC3E}">
        <p14:creationId xmlns:p14="http://schemas.microsoft.com/office/powerpoint/2010/main" val="117324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17</a:t>
            </a:fld>
            <a:endParaRPr lang="tr-TR"/>
          </a:p>
        </p:txBody>
      </p:sp>
    </p:spTree>
    <p:extLst>
      <p:ext uri="{BB962C8B-B14F-4D97-AF65-F5344CB8AC3E}">
        <p14:creationId xmlns:p14="http://schemas.microsoft.com/office/powerpoint/2010/main" val="1913012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18</a:t>
            </a:fld>
            <a:endParaRPr lang="tr-TR"/>
          </a:p>
        </p:txBody>
      </p:sp>
    </p:spTree>
    <p:extLst>
      <p:ext uri="{BB962C8B-B14F-4D97-AF65-F5344CB8AC3E}">
        <p14:creationId xmlns:p14="http://schemas.microsoft.com/office/powerpoint/2010/main" val="4146403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19</a:t>
            </a:fld>
            <a:endParaRPr lang="tr-TR"/>
          </a:p>
        </p:txBody>
      </p:sp>
    </p:spTree>
    <p:extLst>
      <p:ext uri="{BB962C8B-B14F-4D97-AF65-F5344CB8AC3E}">
        <p14:creationId xmlns:p14="http://schemas.microsoft.com/office/powerpoint/2010/main" val="68253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a:t>
            </a:fld>
            <a:endParaRPr lang="tr-TR"/>
          </a:p>
        </p:txBody>
      </p:sp>
    </p:spTree>
    <p:extLst>
      <p:ext uri="{BB962C8B-B14F-4D97-AF65-F5344CB8AC3E}">
        <p14:creationId xmlns:p14="http://schemas.microsoft.com/office/powerpoint/2010/main" val="136295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20</a:t>
            </a:fld>
            <a:endParaRPr lang="tr-TR"/>
          </a:p>
        </p:txBody>
      </p:sp>
    </p:spTree>
    <p:extLst>
      <p:ext uri="{BB962C8B-B14F-4D97-AF65-F5344CB8AC3E}">
        <p14:creationId xmlns:p14="http://schemas.microsoft.com/office/powerpoint/2010/main" val="110855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21</a:t>
            </a:fld>
            <a:endParaRPr lang="tr-TR"/>
          </a:p>
        </p:txBody>
      </p:sp>
    </p:spTree>
    <p:extLst>
      <p:ext uri="{BB962C8B-B14F-4D97-AF65-F5344CB8AC3E}">
        <p14:creationId xmlns:p14="http://schemas.microsoft.com/office/powerpoint/2010/main" val="335007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22</a:t>
            </a:fld>
            <a:endParaRPr lang="tr-TR"/>
          </a:p>
        </p:txBody>
      </p:sp>
    </p:spTree>
    <p:extLst>
      <p:ext uri="{BB962C8B-B14F-4D97-AF65-F5344CB8AC3E}">
        <p14:creationId xmlns:p14="http://schemas.microsoft.com/office/powerpoint/2010/main" val="4025385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23</a:t>
            </a:fld>
            <a:endParaRPr lang="tr-TR"/>
          </a:p>
        </p:txBody>
      </p:sp>
    </p:spTree>
    <p:extLst>
      <p:ext uri="{BB962C8B-B14F-4D97-AF65-F5344CB8AC3E}">
        <p14:creationId xmlns:p14="http://schemas.microsoft.com/office/powerpoint/2010/main" val="12135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24</a:t>
            </a:fld>
            <a:endParaRPr lang="tr-TR"/>
          </a:p>
        </p:txBody>
      </p:sp>
    </p:spTree>
    <p:extLst>
      <p:ext uri="{BB962C8B-B14F-4D97-AF65-F5344CB8AC3E}">
        <p14:creationId xmlns:p14="http://schemas.microsoft.com/office/powerpoint/2010/main" val="871985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25</a:t>
            </a:fld>
            <a:endParaRPr lang="tr-TR"/>
          </a:p>
        </p:txBody>
      </p:sp>
    </p:spTree>
    <p:extLst>
      <p:ext uri="{BB962C8B-B14F-4D97-AF65-F5344CB8AC3E}">
        <p14:creationId xmlns:p14="http://schemas.microsoft.com/office/powerpoint/2010/main" val="2147938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26</a:t>
            </a:fld>
            <a:endParaRPr lang="tr-TR"/>
          </a:p>
        </p:txBody>
      </p:sp>
    </p:spTree>
    <p:extLst>
      <p:ext uri="{BB962C8B-B14F-4D97-AF65-F5344CB8AC3E}">
        <p14:creationId xmlns:p14="http://schemas.microsoft.com/office/powerpoint/2010/main" val="3550396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27</a:t>
            </a:fld>
            <a:endParaRPr lang="tr-TR"/>
          </a:p>
        </p:txBody>
      </p:sp>
    </p:spTree>
    <p:extLst>
      <p:ext uri="{BB962C8B-B14F-4D97-AF65-F5344CB8AC3E}">
        <p14:creationId xmlns:p14="http://schemas.microsoft.com/office/powerpoint/2010/main" val="3474471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28</a:t>
            </a:fld>
            <a:endParaRPr lang="tr-TR"/>
          </a:p>
        </p:txBody>
      </p:sp>
    </p:spTree>
    <p:extLst>
      <p:ext uri="{BB962C8B-B14F-4D97-AF65-F5344CB8AC3E}">
        <p14:creationId xmlns:p14="http://schemas.microsoft.com/office/powerpoint/2010/main" val="4029433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29</a:t>
            </a:fld>
            <a:endParaRPr lang="tr-TR"/>
          </a:p>
        </p:txBody>
      </p:sp>
    </p:spTree>
    <p:extLst>
      <p:ext uri="{BB962C8B-B14F-4D97-AF65-F5344CB8AC3E}">
        <p14:creationId xmlns:p14="http://schemas.microsoft.com/office/powerpoint/2010/main" val="57656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3</a:t>
            </a:fld>
            <a:endParaRPr lang="tr-TR"/>
          </a:p>
        </p:txBody>
      </p:sp>
    </p:spTree>
    <p:extLst>
      <p:ext uri="{BB962C8B-B14F-4D97-AF65-F5344CB8AC3E}">
        <p14:creationId xmlns:p14="http://schemas.microsoft.com/office/powerpoint/2010/main" val="162636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30</a:t>
            </a:fld>
            <a:endParaRPr lang="tr-TR"/>
          </a:p>
        </p:txBody>
      </p:sp>
    </p:spTree>
    <p:extLst>
      <p:ext uri="{BB962C8B-B14F-4D97-AF65-F5344CB8AC3E}">
        <p14:creationId xmlns:p14="http://schemas.microsoft.com/office/powerpoint/2010/main" val="3038648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31</a:t>
            </a:fld>
            <a:endParaRPr lang="tr-TR"/>
          </a:p>
        </p:txBody>
      </p:sp>
    </p:spTree>
    <p:extLst>
      <p:ext uri="{BB962C8B-B14F-4D97-AF65-F5344CB8AC3E}">
        <p14:creationId xmlns:p14="http://schemas.microsoft.com/office/powerpoint/2010/main" val="1295418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32</a:t>
            </a:fld>
            <a:endParaRPr lang="tr-TR"/>
          </a:p>
        </p:txBody>
      </p:sp>
    </p:spTree>
    <p:extLst>
      <p:ext uri="{BB962C8B-B14F-4D97-AF65-F5344CB8AC3E}">
        <p14:creationId xmlns:p14="http://schemas.microsoft.com/office/powerpoint/2010/main" val="271194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4</a:t>
            </a:fld>
            <a:endParaRPr lang="tr-TR"/>
          </a:p>
        </p:txBody>
      </p:sp>
    </p:spTree>
    <p:extLst>
      <p:ext uri="{BB962C8B-B14F-4D97-AF65-F5344CB8AC3E}">
        <p14:creationId xmlns:p14="http://schemas.microsoft.com/office/powerpoint/2010/main" val="360119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5</a:t>
            </a:fld>
            <a:endParaRPr lang="tr-TR"/>
          </a:p>
        </p:txBody>
      </p:sp>
    </p:spTree>
    <p:extLst>
      <p:ext uri="{BB962C8B-B14F-4D97-AF65-F5344CB8AC3E}">
        <p14:creationId xmlns:p14="http://schemas.microsoft.com/office/powerpoint/2010/main" val="298104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6</a:t>
            </a:fld>
            <a:endParaRPr lang="tr-TR"/>
          </a:p>
        </p:txBody>
      </p:sp>
    </p:spTree>
    <p:extLst>
      <p:ext uri="{BB962C8B-B14F-4D97-AF65-F5344CB8AC3E}">
        <p14:creationId xmlns:p14="http://schemas.microsoft.com/office/powerpoint/2010/main" val="403125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7</a:t>
            </a:fld>
            <a:endParaRPr lang="tr-TR"/>
          </a:p>
        </p:txBody>
      </p:sp>
    </p:spTree>
    <p:extLst>
      <p:ext uri="{BB962C8B-B14F-4D97-AF65-F5344CB8AC3E}">
        <p14:creationId xmlns:p14="http://schemas.microsoft.com/office/powerpoint/2010/main" val="214683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8</a:t>
            </a:fld>
            <a:endParaRPr lang="tr-TR"/>
          </a:p>
        </p:txBody>
      </p:sp>
    </p:spTree>
    <p:extLst>
      <p:ext uri="{BB962C8B-B14F-4D97-AF65-F5344CB8AC3E}">
        <p14:creationId xmlns:p14="http://schemas.microsoft.com/office/powerpoint/2010/main" val="24093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D5939589-3E79-4C82-AA4A-FE78234FAA59}" type="slidenum">
              <a:rPr lang="tr-TR" smtClean="0"/>
              <a:t>9</a:t>
            </a:fld>
            <a:endParaRPr lang="tr-TR"/>
          </a:p>
        </p:txBody>
      </p:sp>
    </p:spTree>
    <p:extLst>
      <p:ext uri="{BB962C8B-B14F-4D97-AF65-F5344CB8AC3E}">
        <p14:creationId xmlns:p14="http://schemas.microsoft.com/office/powerpoint/2010/main" val="19721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cxnSp>
        <p:nvCxnSpPr>
          <p:cNvPr id="11" name="Düz Bağlayıcı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cxnSp>
        <p:nvCxnSpPr>
          <p:cNvPr id="10" name="Düz Bağlayıcı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fik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tr-TR" noProof="0"/>
          </a:p>
        </p:txBody>
      </p:sp>
      <p:sp>
        <p:nvSpPr>
          <p:cNvPr id="14" name="Grafik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tr-TR" noProof="0"/>
          </a:p>
        </p:txBody>
      </p:sp>
      <p:sp>
        <p:nvSpPr>
          <p:cNvPr id="16" name="Grafik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tr-TR" noProof="0"/>
              <a:t>Asıl metin stillerini düzenlemek için tıklayın</a:t>
            </a:r>
          </a:p>
          <a:p>
            <a:pPr lvl="1" rtl="0"/>
            <a:r>
              <a:rPr lang="tr-TR" noProof="0"/>
              <a:t>İkinci düzey</a:t>
            </a:r>
          </a:p>
          <a:p>
            <a:pPr lvl="2" rtl="0"/>
            <a:r>
              <a:rPr lang="tr-TR" noProof="0"/>
              <a:t>Üçüncü düzey</a:t>
            </a:r>
          </a:p>
        </p:txBody>
      </p:sp>
      <p:sp>
        <p:nvSpPr>
          <p:cNvPr id="5" name="Metin Yer Tutucusu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tr-TR" noProof="0"/>
              <a:t>Asıl metin stillerini düzenlemek için tıklayın</a:t>
            </a:r>
          </a:p>
          <a:p>
            <a:pPr lvl="1" rtl="0"/>
            <a:r>
              <a:rPr lang="tr-TR" noProof="0"/>
              <a:t>İkinci düzey</a:t>
            </a:r>
          </a:p>
          <a:p>
            <a:pPr lvl="2" rtl="0"/>
            <a:r>
              <a:rPr lang="tr-TR" noProof="0"/>
              <a:t>Üçüncü düzey</a:t>
            </a:r>
          </a:p>
        </p:txBody>
      </p:sp>
      <p:cxnSp>
        <p:nvCxnSpPr>
          <p:cNvPr id="10" name="Düz Bağlayıcı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fik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tr-TR" noProof="0"/>
          </a:p>
        </p:txBody>
      </p:sp>
      <p:sp>
        <p:nvSpPr>
          <p:cNvPr id="14" name="Grafik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tr-TR" noProof="0"/>
          </a:p>
        </p:txBody>
      </p:sp>
      <p:sp>
        <p:nvSpPr>
          <p:cNvPr id="16" name="Grafik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tr-TR" noProof="0"/>
          </a:p>
        </p:txBody>
      </p:sp>
      <p:sp>
        <p:nvSpPr>
          <p:cNvPr id="15" name="Metin Yer Tutucusu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7" name="İçerik Yer Tutucusu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tr-TR" noProof="0"/>
              <a:t>Asıl metin stillerini düzenlemek için tıklayın</a:t>
            </a:r>
          </a:p>
          <a:p>
            <a:pPr lvl="1" rtl="0"/>
            <a:r>
              <a:rPr lang="tr-TR" noProof="0"/>
              <a:t>İkinci düzey</a:t>
            </a:r>
          </a:p>
          <a:p>
            <a:pPr lvl="2" rtl="0"/>
            <a:r>
              <a:rPr lang="tr-TR" noProof="0"/>
              <a:t>Üçüncü düzey</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tr-TR" noProof="0"/>
              <a:t>Başlık</a:t>
            </a:r>
          </a:p>
        </p:txBody>
      </p:sp>
      <p:sp>
        <p:nvSpPr>
          <p:cNvPr id="3" name="Alt Başlık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5" name="Alt Bilgi Yer Tutucusu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tr-TR" noProof="0" smtClean="0"/>
              <a:pPr/>
              <a:t>‹#›</a:t>
            </a:fld>
            <a:endParaRPr lang="tr-TR" noProof="0"/>
          </a:p>
        </p:txBody>
      </p:sp>
      <p:cxnSp>
        <p:nvCxnSpPr>
          <p:cNvPr id="7" name="Düz Bağlayıcı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3" name="Resim Yer Tutucusu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tr-TR" noProof="0"/>
              <a:t>Resim eklemek için simgeye tıklayın</a:t>
            </a:r>
          </a:p>
        </p:txBody>
      </p:sp>
      <p:sp>
        <p:nvSpPr>
          <p:cNvPr id="10" name="Resim Yer Tutucusu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tr-TR" noProof="0"/>
              <a:t>Resim eklemek için simgeye tıklayın</a:t>
            </a:r>
          </a:p>
        </p:txBody>
      </p:sp>
      <p:sp>
        <p:nvSpPr>
          <p:cNvPr id="11" name="Resim Yer Tutucusu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tr-TR" noProof="0"/>
              <a:t>Resim eklemek için simgeye tıklayın</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sp>
        <p:nvSpPr>
          <p:cNvPr id="33" name="Resim Yer Tutucusu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tr-TR" noProof="0"/>
              <a:t>Resim eklemek için simgeye tıklayın</a:t>
            </a:r>
          </a:p>
        </p:txBody>
      </p:sp>
      <p:sp>
        <p:nvSpPr>
          <p:cNvPr id="32" name="Resim Yer Tutucusu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tr-TR" noProof="0"/>
              <a:t>Resim eklemek için simgeye tıklayın</a:t>
            </a:r>
          </a:p>
        </p:txBody>
      </p:sp>
      <p:sp>
        <p:nvSpPr>
          <p:cNvPr id="31" name="Resim Yer Tutucusu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tr-TR" noProof="0"/>
              <a:t>Resim eklemek için simgeye tıklayın</a:t>
            </a:r>
          </a:p>
        </p:txBody>
      </p:sp>
      <p:sp>
        <p:nvSpPr>
          <p:cNvPr id="30" name="Resim Yer Tutucusu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tr-TR" noProof="0"/>
              <a:t>Asıl başlık stilini düzenlemek için tıklayın</a:t>
            </a:r>
          </a:p>
        </p:txBody>
      </p:sp>
      <p:sp>
        <p:nvSpPr>
          <p:cNvPr id="3" name="Tarih Yer Tutucusu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tr-TR" noProof="0"/>
              <a:t>03.09.20XX</a:t>
            </a:r>
          </a:p>
        </p:txBody>
      </p:sp>
      <p:sp>
        <p:nvSpPr>
          <p:cNvPr id="4" name="Alt Bilgi Yer Tutucusu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tr-TR" noProof="0"/>
              <a:t>Sunu Başlığı</a:t>
            </a:r>
          </a:p>
        </p:txBody>
      </p:sp>
      <p:sp>
        <p:nvSpPr>
          <p:cNvPr id="5" name="Slayt Numarası Yer Tutucusu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tr-TR" noProof="0" smtClean="0"/>
              <a:pPr/>
              <a:t>‹#›</a:t>
            </a:fld>
            <a:endParaRPr lang="tr-TR" noProof="0"/>
          </a:p>
        </p:txBody>
      </p:sp>
      <p:sp>
        <p:nvSpPr>
          <p:cNvPr id="8" name="Grafik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tr-TR" noProof="0"/>
          </a:p>
        </p:txBody>
      </p:sp>
      <p:sp>
        <p:nvSpPr>
          <p:cNvPr id="10" name="Grafik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tr-TR" noProof="0"/>
          </a:p>
        </p:txBody>
      </p:sp>
      <p:sp>
        <p:nvSpPr>
          <p:cNvPr id="12" name="Grafik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tr-TR" noProof="0"/>
          </a:p>
        </p:txBody>
      </p:sp>
      <p:cxnSp>
        <p:nvCxnSpPr>
          <p:cNvPr id="14" name="Düz Bağlayıcı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tr-TR" noProof="0"/>
              <a:t>Asıl metin stillerini düzenlemek için tıklayın</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tr-TR" noProof="0"/>
              <a:t>Asıl başlık stilini düzenlemek için tıklayın</a:t>
            </a:r>
          </a:p>
        </p:txBody>
      </p:sp>
      <p:sp>
        <p:nvSpPr>
          <p:cNvPr id="3" name="Tarih Yer Tutucusu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tr-TR" noProof="0"/>
              <a:t>03.09.20XX</a:t>
            </a:r>
          </a:p>
        </p:txBody>
      </p:sp>
      <p:sp>
        <p:nvSpPr>
          <p:cNvPr id="4" name="Alt Bilgi Yer Tutucusu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tr-TR" noProof="0"/>
              <a:t>Sunu Başlığı</a:t>
            </a:r>
          </a:p>
        </p:txBody>
      </p:sp>
      <p:sp>
        <p:nvSpPr>
          <p:cNvPr id="5" name="Slayt Numarası Yer Tutucusu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tr-TR" noProof="0" smtClean="0"/>
              <a:t>‹#›</a:t>
            </a:fld>
            <a:endParaRPr lang="tr-TR" noProof="0"/>
          </a:p>
        </p:txBody>
      </p:sp>
      <p:cxnSp>
        <p:nvCxnSpPr>
          <p:cNvPr id="6" name="Düz Bağlayıcı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tr-TR" noProof="0"/>
              <a:t>03.09.20XX</a:t>
            </a:r>
          </a:p>
        </p:txBody>
      </p:sp>
      <p:sp>
        <p:nvSpPr>
          <p:cNvPr id="3" name="Alt Bilgi Yer Tutucusu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tr-TR" noProof="0" smtClean="0"/>
              <a:t>‹#›</a:t>
            </a:fld>
            <a:endParaRPr lang="tr-TR" noProof="0"/>
          </a:p>
        </p:txBody>
      </p:sp>
      <p:cxnSp>
        <p:nvCxnSpPr>
          <p:cNvPr id="5" name="Düz Bağlayıcı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5" name="Tarih Yer Tutucusu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tr-TR" noProof="0"/>
              <a:t>03.09.20XX</a:t>
            </a:r>
          </a:p>
        </p:txBody>
      </p:sp>
      <p:sp>
        <p:nvSpPr>
          <p:cNvPr id="6" name="Alt Bilgi Yer Tutucusu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tr-TR" noProof="0" smtClean="0"/>
              <a:t>‹#›</a:t>
            </a:fld>
            <a:endParaRPr lang="tr-TR" noProof="0"/>
          </a:p>
        </p:txBody>
      </p:sp>
      <p:cxnSp>
        <p:nvCxnSpPr>
          <p:cNvPr id="8" name="Düz Bağlayıcı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Resim Yer Tutucusu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5" name="Tarih Yer Tutucusu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tr-TR" noProof="0"/>
              <a:t>03.09.20XX</a:t>
            </a:r>
          </a:p>
        </p:txBody>
      </p:sp>
      <p:sp>
        <p:nvSpPr>
          <p:cNvPr id="6" name="Alt Bilgi Yer Tutucusu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tr-TR" noProof="0" smtClean="0"/>
              <a:t>‹#›</a:t>
            </a:fld>
            <a:endParaRPr lang="tr-TR" noProof="0"/>
          </a:p>
        </p:txBody>
      </p:sp>
      <p:cxnSp>
        <p:nvCxnSpPr>
          <p:cNvPr id="8" name="Düz Bağlayıcı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aşlık 2 Slayt">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cxnSp>
        <p:nvCxnSpPr>
          <p:cNvPr id="9" name="Düz Bağlayıcı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fik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tr-TR" noProof="0"/>
          </a:p>
        </p:txBody>
      </p:sp>
      <p:sp>
        <p:nvSpPr>
          <p:cNvPr id="21" name="Grafik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tr-TR" noProof="0"/>
          </a:p>
        </p:txBody>
      </p:sp>
      <p:sp>
        <p:nvSpPr>
          <p:cNvPr id="23" name="Grafik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Yalnızca Başlık">
    <p:spTree>
      <p:nvGrpSpPr>
        <p:cNvPr id="1" name=""/>
        <p:cNvGrpSpPr/>
        <p:nvPr/>
      </p:nvGrpSpPr>
      <p:grpSpPr>
        <a:xfrm>
          <a:off x="0" y="0"/>
          <a:ext cx="0" cy="0"/>
          <a:chOff x="0" y="0"/>
          <a:chExt cx="0" cy="0"/>
        </a:xfrm>
      </p:grpSpPr>
      <p:sp>
        <p:nvSpPr>
          <p:cNvPr id="19" name="Resim Yer Tutucusu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tr-TR" noProof="0"/>
              <a:t>Başlık</a:t>
            </a:r>
          </a:p>
        </p:txBody>
      </p:sp>
      <p:sp>
        <p:nvSpPr>
          <p:cNvPr id="3" name="Tarih Yer Tutucusu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tr-TR" noProof="0"/>
              <a:t>03.09.20XX</a:t>
            </a:r>
          </a:p>
        </p:txBody>
      </p:sp>
      <p:sp>
        <p:nvSpPr>
          <p:cNvPr id="4" name="Alt Bilgi Yer Tutucusu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tr-TR" noProof="0"/>
              <a:t>Sunu Başlığı</a:t>
            </a:r>
          </a:p>
        </p:txBody>
      </p:sp>
      <p:sp>
        <p:nvSpPr>
          <p:cNvPr id="5" name="Slayt Numarası Yer Tutucusu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tr-TR" noProof="0" smtClean="0"/>
              <a:pPr/>
              <a:t>‹#›</a:t>
            </a:fld>
            <a:endParaRPr lang="tr-TR" noProof="0"/>
          </a:p>
        </p:txBody>
      </p:sp>
      <p:cxnSp>
        <p:nvCxnSpPr>
          <p:cNvPr id="14" name="Düz Bağlayıcı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tr-TR" noProof="0"/>
              <a:t>Asıl metin stillerini düzenlemek için tıklayın</a:t>
            </a:r>
          </a:p>
        </p:txBody>
      </p:sp>
      <p:sp>
        <p:nvSpPr>
          <p:cNvPr id="11" name="Grafik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tr-TR" noProof="0"/>
          </a:p>
        </p:txBody>
      </p:sp>
      <p:sp>
        <p:nvSpPr>
          <p:cNvPr id="13" name="Grafik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tr-TR" noProof="0"/>
          </a:p>
        </p:txBody>
      </p:sp>
      <p:sp>
        <p:nvSpPr>
          <p:cNvPr id="17" name="Grafik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15" name="Resim Yer Tutucusu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9696CF8C-1EA0-4E47-AC60-CAC3B80A3C5D}"/>
              </a:ext>
            </a:extLst>
          </p:cNvPr>
          <p:cNvSpPr>
            <a:spLocks noGrp="1"/>
          </p:cNvSpPr>
          <p:nvPr>
            <p:ph type="title" hasCustomPrompt="1"/>
          </p:nvPr>
        </p:nvSpPr>
        <p:spPr>
          <a:xfrm>
            <a:off x="804672" y="1335024"/>
            <a:ext cx="6190488" cy="1179576"/>
          </a:xfrm>
        </p:spPr>
        <p:txBody>
          <a:bodyPr lIns="91440" tIns="45720" rIns="91440" bIns="45720" rtlCol="0" anchor="b"/>
          <a:lstStyle>
            <a:lvl1pPr>
              <a:defRPr sz="5400"/>
            </a:lvl1pPr>
          </a:lstStyle>
          <a:p>
            <a:pPr rtl="0"/>
            <a:r>
              <a:rPr lang="tr-TR" noProof="0"/>
              <a:t>Esas başlık stilini düzenlemek için tıklayın</a:t>
            </a:r>
          </a:p>
        </p:txBody>
      </p:sp>
      <p:sp>
        <p:nvSpPr>
          <p:cNvPr id="3" name="İçerik Yer Tutucusu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p:txBody>
      </p:sp>
      <p:sp>
        <p:nvSpPr>
          <p:cNvPr id="4" name="Tarih Yer Tutucusu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tr-TR" noProof="0"/>
              <a:t>03.09.20XX</a:t>
            </a:r>
          </a:p>
        </p:txBody>
      </p:sp>
      <p:sp>
        <p:nvSpPr>
          <p:cNvPr id="5" name="Alt Bilgi Yer Tutucusu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tr-TR" noProof="0" smtClean="0"/>
              <a:pPr/>
              <a:t>‹#›</a:t>
            </a:fld>
            <a:endParaRPr lang="tr-TR" noProof="0"/>
          </a:p>
        </p:txBody>
      </p:sp>
      <p:cxnSp>
        <p:nvCxnSpPr>
          <p:cNvPr id="9" name="Düz Bağlayıcı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fik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tr-TR" noProof="0"/>
          </a:p>
        </p:txBody>
      </p:sp>
      <p:sp>
        <p:nvSpPr>
          <p:cNvPr id="19" name="Grafik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tıklayın</a:t>
            </a:r>
          </a:p>
        </p:txBody>
      </p:sp>
      <p:sp>
        <p:nvSpPr>
          <p:cNvPr id="4" name="Grafik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tr-TR" noProof="0"/>
          </a:p>
        </p:txBody>
      </p:sp>
      <p:sp>
        <p:nvSpPr>
          <p:cNvPr id="5" name="Grafik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tr-TR" noProof="0"/>
          </a:p>
        </p:txBody>
      </p:sp>
      <p:sp>
        <p:nvSpPr>
          <p:cNvPr id="6" name="Grafik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tr-TR" noProof="0"/>
          </a:p>
        </p:txBody>
      </p:sp>
      <p:sp>
        <p:nvSpPr>
          <p:cNvPr id="7" name="Grafik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tr-TR" noProof="0"/>
          </a:p>
        </p:txBody>
      </p:sp>
      <p:sp>
        <p:nvSpPr>
          <p:cNvPr id="11" name="Grafik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tr-TR" noProof="0"/>
          </a:p>
        </p:txBody>
      </p:sp>
      <p:sp>
        <p:nvSpPr>
          <p:cNvPr id="13" name="Grafik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Slayt Numarası Yer Tutucusu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tr-TR" noProof="0" smtClean="0"/>
              <a:t>‹#›</a:t>
            </a:fld>
            <a:endParaRPr lang="tr-TR" noProof="0"/>
          </a:p>
        </p:txBody>
      </p:sp>
      <p:cxnSp>
        <p:nvCxnSpPr>
          <p:cNvPr id="7" name="Düz Bağlayıcı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tıklayın</a:t>
            </a:r>
          </a:p>
        </p:txBody>
      </p:sp>
      <p:sp>
        <p:nvSpPr>
          <p:cNvPr id="5" name="Alt Bilgi Yer Tutucusu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tr-TR" noProof="0" smtClean="0"/>
              <a:pPr/>
              <a:t>‹#›</a:t>
            </a:fld>
            <a:endParaRPr lang="tr-TR" noProof="0"/>
          </a:p>
        </p:txBody>
      </p:sp>
      <p:cxnSp>
        <p:nvCxnSpPr>
          <p:cNvPr id="7" name="Düz Bağlayıcı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3" name="Resim Yer Tutucusu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tr-TR" noProof="0"/>
              <a:t>Resim eklemek için simgeye tıklayın</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tr-TR" noProof="0"/>
              <a:t>Başlık</a:t>
            </a:r>
          </a:p>
        </p:txBody>
      </p:sp>
      <p:sp>
        <p:nvSpPr>
          <p:cNvPr id="3" name="İçerik Yer Tutucusu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tr-TR" noProof="0"/>
              <a:t>03.09.20XX</a:t>
            </a:r>
          </a:p>
        </p:txBody>
      </p:sp>
      <p:sp>
        <p:nvSpPr>
          <p:cNvPr id="5" name="Alt Bilgi Yer Tutucusu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tr-TR" noProof="0" smtClean="0"/>
              <a:pPr/>
              <a:t>‹#›</a:t>
            </a:fld>
            <a:endParaRPr lang="tr-TR" noProof="0"/>
          </a:p>
        </p:txBody>
      </p:sp>
      <p:sp>
        <p:nvSpPr>
          <p:cNvPr id="9" name="Grafik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tr-TR" noProof="0"/>
          </a:p>
        </p:txBody>
      </p:sp>
      <p:sp>
        <p:nvSpPr>
          <p:cNvPr id="11" name="Grafik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cxnSp>
        <p:nvCxnSpPr>
          <p:cNvPr id="8" name="Düz Bağlayıcı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fik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tr-TR" noProof="0"/>
          </a:p>
        </p:txBody>
      </p:sp>
      <p:sp>
        <p:nvSpPr>
          <p:cNvPr id="12" name="Grafik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tr-TR" noProof="0"/>
          </a:p>
        </p:txBody>
      </p:sp>
      <p:sp>
        <p:nvSpPr>
          <p:cNvPr id="14" name="Grafik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tr-TR" noProof="0"/>
              <a:t>03.09.20XX</a:t>
            </a:r>
          </a:p>
        </p:txBody>
      </p:sp>
      <p:sp>
        <p:nvSpPr>
          <p:cNvPr id="5" name="Alt Bilgi Yer Tutucusu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tr-TR" noProof="0" smtClean="0"/>
              <a:t>‹#›</a:t>
            </a:fld>
            <a:endParaRPr lang="tr-TR"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27.jpe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30.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8.jpeg"/><Relationship Id="rId5" Type="http://schemas.microsoft.com/office/2007/relationships/hdphoto" Target="../media/hdphoto4.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4.jpg"/><Relationship Id="rId5" Type="http://schemas.microsoft.com/office/2007/relationships/hdphoto" Target="../media/hdphoto5.wdp"/><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1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1.jp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65.jpeg"/><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6">
                <a:lumMod val="89000"/>
                <a:alpha val="80000"/>
              </a:schemeClr>
            </a:gs>
            <a:gs pos="90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A9968B-2619-4F71-AB00-4C493E120805}"/>
              </a:ext>
            </a:extLst>
          </p:cNvPr>
          <p:cNvSpPr>
            <a:spLocks noGrp="1"/>
          </p:cNvSpPr>
          <p:nvPr>
            <p:ph type="ctrTitle"/>
          </p:nvPr>
        </p:nvSpPr>
        <p:spPr/>
        <p:txBody>
          <a:bodyPr rtlCol="0">
            <a:normAutofit fontScale="90000"/>
          </a:bodyPr>
          <a:lstStyle/>
          <a:p>
            <a:pPr rtl="0"/>
            <a:r>
              <a:rPr lang="tr-TR" spc="400" dirty="0"/>
              <a:t>KIBRIS BARIŞ HAREKÂTINDA HAVA HAREKÂTI</a:t>
            </a:r>
            <a:endParaRPr lang="tr-TR" dirty="0"/>
          </a:p>
        </p:txBody>
      </p:sp>
      <p:sp>
        <p:nvSpPr>
          <p:cNvPr id="3" name="Alt Başlık 2">
            <a:extLst>
              <a:ext uri="{FF2B5EF4-FFF2-40B4-BE49-F238E27FC236}">
                <a16:creationId xmlns:a16="http://schemas.microsoft.com/office/drawing/2014/main" id="{A5F14073-9F68-4B7E-A576-26899D58C7A9}"/>
              </a:ext>
            </a:extLst>
          </p:cNvPr>
          <p:cNvSpPr>
            <a:spLocks noGrp="1"/>
          </p:cNvSpPr>
          <p:nvPr>
            <p:ph type="subTitle" idx="1"/>
          </p:nvPr>
        </p:nvSpPr>
        <p:spPr/>
        <p:txBody>
          <a:bodyPr rtlCol="0">
            <a:normAutofit/>
          </a:bodyPr>
          <a:lstStyle/>
          <a:p>
            <a:pPr rtl="0"/>
            <a:r>
              <a:rPr lang="tr-TR" sz="2400" b="1" dirty="0"/>
              <a:t>Hüseyin FAZLA </a:t>
            </a:r>
            <a:endParaRPr lang="tr-TR" sz="2400" b="1" dirty="0">
              <a:solidFill>
                <a:schemeClr val="bg1"/>
              </a:solidFill>
            </a:endParaRPr>
          </a:p>
          <a:p>
            <a:pPr rtl="0"/>
            <a:endParaRPr lang="tr-TR" sz="2400" b="1" dirty="0"/>
          </a:p>
        </p:txBody>
      </p:sp>
      <p:sp>
        <p:nvSpPr>
          <p:cNvPr id="4" name="Tarih Yer Tutucusu 8">
            <a:extLst>
              <a:ext uri="{FF2B5EF4-FFF2-40B4-BE49-F238E27FC236}">
                <a16:creationId xmlns:a16="http://schemas.microsoft.com/office/drawing/2014/main" id="{E2B5E9D4-1226-B12B-EAB9-6C7CFBFB47E5}"/>
              </a:ext>
            </a:extLst>
          </p:cNvPr>
          <p:cNvSpPr txBox="1">
            <a:spLocks/>
          </p:cNvSpPr>
          <p:nvPr/>
        </p:nvSpPr>
        <p:spPr>
          <a:xfrm>
            <a:off x="1691640" y="6263640"/>
            <a:ext cx="27432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solidFill>
                  <a:schemeClr val="bg2">
                    <a:lumMod val="50000"/>
                  </a:schemeClr>
                </a:solidFill>
              </a:rPr>
              <a:t>19.10.2024</a:t>
            </a:r>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10</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6885"/>
            <a:ext cx="11223479" cy="2301207"/>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Birinci Günü (20 Temmuz)</a:t>
            </a:r>
          </a:p>
          <a:p>
            <a:pPr marL="285750" indent="-285750">
              <a:lnSpc>
                <a:spcPct val="150000"/>
              </a:lnSpc>
              <a:buFont typeface="Wingdings" panose="05000000000000000000" pitchFamily="2" charset="2"/>
              <a:buChar char="§"/>
            </a:pPr>
            <a:r>
              <a:rPr lang="tr-TR" sz="2200" b="1" u="sng" dirty="0"/>
              <a:t>Hava İndirme Harekâtı</a:t>
            </a:r>
          </a:p>
          <a:p>
            <a:pPr marL="742950" lvl="1" indent="-474663">
              <a:lnSpc>
                <a:spcPct val="150000"/>
              </a:lnSpc>
              <a:buFont typeface="Courier New" panose="02070309020205020404" pitchFamily="49" charset="0"/>
              <a:buChar char="o"/>
            </a:pPr>
            <a:r>
              <a:rPr lang="tr-TR" sz="2000" dirty="0"/>
              <a:t>Kayseri’ye dönen </a:t>
            </a:r>
            <a:r>
              <a:rPr lang="tr-TR" sz="2000" b="1" dirty="0"/>
              <a:t>C-</a:t>
            </a:r>
            <a:r>
              <a:rPr lang="tr-TR" sz="2000" b="1" dirty="0" err="1"/>
              <a:t>47’lerin</a:t>
            </a:r>
            <a:r>
              <a:rPr lang="tr-TR" sz="2000" b="1" dirty="0"/>
              <a:t> bir kısmının arızalanması sonucu, daha önce ağır malzeme atmak için planlanan 6 adet C-130 ve 11 adet C-160 uçağı, </a:t>
            </a:r>
            <a:r>
              <a:rPr lang="tr-TR" sz="2000" b="1" dirty="0" err="1"/>
              <a:t>3’üncü</a:t>
            </a:r>
            <a:r>
              <a:rPr lang="tr-TR" sz="2000" b="1" dirty="0"/>
              <a:t> ve </a:t>
            </a:r>
            <a:r>
              <a:rPr lang="tr-TR" sz="2000" b="1" dirty="0" err="1"/>
              <a:t>4’üncü</a:t>
            </a:r>
            <a:r>
              <a:rPr lang="tr-TR" sz="2000" b="1" dirty="0"/>
              <a:t> Paraşüt Taburlarının indirilmesi için görevlendirildi.</a:t>
            </a:r>
            <a:r>
              <a:rPr lang="tr-TR" sz="2000" dirty="0"/>
              <a:t> </a:t>
            </a:r>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6589AB85-E53A-1D77-0598-61AC0203D4D0}"/>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sp>
        <p:nvSpPr>
          <p:cNvPr id="9" name="Metin kutusu 8">
            <a:extLst>
              <a:ext uri="{FF2B5EF4-FFF2-40B4-BE49-F238E27FC236}">
                <a16:creationId xmlns:a16="http://schemas.microsoft.com/office/drawing/2014/main" id="{A603C844-E034-BB1E-D868-CA400EBD2D77}"/>
              </a:ext>
            </a:extLst>
          </p:cNvPr>
          <p:cNvSpPr txBox="1"/>
          <p:nvPr/>
        </p:nvSpPr>
        <p:spPr>
          <a:xfrm>
            <a:off x="715890" y="3040143"/>
            <a:ext cx="11067988" cy="962379"/>
          </a:xfrm>
          <a:prstGeom prst="rect">
            <a:avLst/>
          </a:prstGeom>
          <a:noFill/>
        </p:spPr>
        <p:txBody>
          <a:bodyPr wrap="square">
            <a:spAutoFit/>
          </a:bodyPr>
          <a:lstStyle/>
          <a:p>
            <a:pPr marL="742950" lvl="1" indent="-474663">
              <a:lnSpc>
                <a:spcPct val="150000"/>
              </a:lnSpc>
              <a:buFont typeface="Courier New" panose="02070309020205020404" pitchFamily="49" charset="0"/>
              <a:buChar char="o"/>
            </a:pPr>
            <a:r>
              <a:rPr lang="tr-TR" sz="2000" dirty="0"/>
              <a:t>Saat </a:t>
            </a:r>
            <a:r>
              <a:rPr lang="tr-TR" sz="2000" dirty="0" err="1"/>
              <a:t>11.05’te</a:t>
            </a:r>
            <a:r>
              <a:rPr lang="tr-TR" sz="2000" dirty="0"/>
              <a:t> </a:t>
            </a:r>
            <a:r>
              <a:rPr lang="tr-TR" sz="2000" dirty="0" err="1"/>
              <a:t>3’üncü</a:t>
            </a:r>
            <a:r>
              <a:rPr lang="tr-TR" sz="2000" dirty="0"/>
              <a:t> ve </a:t>
            </a:r>
            <a:r>
              <a:rPr lang="tr-TR" sz="2000" dirty="0" err="1"/>
              <a:t>4’üncü</a:t>
            </a:r>
            <a:r>
              <a:rPr lang="tr-TR" sz="2000" dirty="0"/>
              <a:t> Taburlar da </a:t>
            </a:r>
            <a:r>
              <a:rPr lang="tr-TR" sz="2000" dirty="0" err="1"/>
              <a:t>Gönyeli’ye</a:t>
            </a:r>
            <a:r>
              <a:rPr lang="tr-TR" sz="2000" dirty="0"/>
              <a:t> indirilirken yerden açılan yoğun Rum ateşi nedeniyle birlikler dağınık vaziyette yere inmek zorunda kaldılar. </a:t>
            </a:r>
          </a:p>
        </p:txBody>
      </p:sp>
      <p:sp>
        <p:nvSpPr>
          <p:cNvPr id="10" name="Metin kutusu 9">
            <a:extLst>
              <a:ext uri="{FF2B5EF4-FFF2-40B4-BE49-F238E27FC236}">
                <a16:creationId xmlns:a16="http://schemas.microsoft.com/office/drawing/2014/main" id="{7E3DDCE7-F37E-2C9D-426E-8EC837F2B3A0}"/>
              </a:ext>
            </a:extLst>
          </p:cNvPr>
          <p:cNvSpPr txBox="1"/>
          <p:nvPr/>
        </p:nvSpPr>
        <p:spPr>
          <a:xfrm>
            <a:off x="738718" y="5311426"/>
            <a:ext cx="8704469" cy="962379"/>
          </a:xfrm>
          <a:prstGeom prst="rect">
            <a:avLst/>
          </a:prstGeom>
          <a:noFill/>
        </p:spPr>
        <p:txBody>
          <a:bodyPr wrap="square">
            <a:spAutoFit/>
          </a:bodyPr>
          <a:lstStyle/>
          <a:p>
            <a:pPr marL="742950" lvl="1" indent="-474663">
              <a:lnSpc>
                <a:spcPct val="150000"/>
              </a:lnSpc>
              <a:buFont typeface="Courier New" panose="02070309020205020404" pitchFamily="49" charset="0"/>
              <a:buChar char="o"/>
            </a:pPr>
            <a:r>
              <a:rPr lang="tr-TR" sz="2000" dirty="0"/>
              <a:t>Hava indirme harekâtında </a:t>
            </a:r>
            <a:r>
              <a:rPr lang="tr-TR" sz="2000" b="1" dirty="0"/>
              <a:t>ulaştırma uçakları </a:t>
            </a:r>
            <a:r>
              <a:rPr lang="tr-TR" sz="2000" b="1" dirty="0" err="1"/>
              <a:t>152’nci</a:t>
            </a:r>
            <a:r>
              <a:rPr lang="tr-TR" sz="2000" b="1" dirty="0"/>
              <a:t> Filo tarafından (F-5) himaye edildiler. </a:t>
            </a:r>
          </a:p>
        </p:txBody>
      </p:sp>
      <p:pic>
        <p:nvPicPr>
          <p:cNvPr id="13318" name="Picture 6" descr="Türkiye'nin F-5A/B Freedom Fighter Serüveni | SavunmaSanayiST">
            <a:extLst>
              <a:ext uri="{FF2B5EF4-FFF2-40B4-BE49-F238E27FC236}">
                <a16:creationId xmlns:a16="http://schemas.microsoft.com/office/drawing/2014/main" id="{CA635D3E-4395-5527-E22D-DCCCA2DA8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849534" y="4810231"/>
            <a:ext cx="2815525" cy="1628775"/>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12" name="Picture 2" descr="Kıbrıs Barış Harekâtının Birinci Gününde (20 Temmuz) Türk Hava Kuvvetleri  (Bölüm -3) | Stratejik Araştırmalar Merkezi - STRASAM.ORG ®">
            <a:extLst>
              <a:ext uri="{FF2B5EF4-FFF2-40B4-BE49-F238E27FC236}">
                <a16:creationId xmlns:a16="http://schemas.microsoft.com/office/drawing/2014/main" id="{BE5898C4-5CB1-7219-DB77-3B62D9F35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3187" y="48485"/>
            <a:ext cx="2640468" cy="1812277"/>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16" name="Metin kutusu 15">
            <a:extLst>
              <a:ext uri="{FF2B5EF4-FFF2-40B4-BE49-F238E27FC236}">
                <a16:creationId xmlns:a16="http://schemas.microsoft.com/office/drawing/2014/main" id="{C4B01EF3-CCBA-02E0-FCD4-775D0A21BE0A}"/>
              </a:ext>
            </a:extLst>
          </p:cNvPr>
          <p:cNvSpPr txBox="1"/>
          <p:nvPr/>
        </p:nvSpPr>
        <p:spPr>
          <a:xfrm>
            <a:off x="697426" y="3899828"/>
            <a:ext cx="10848813" cy="1424044"/>
          </a:xfrm>
          <a:prstGeom prst="rect">
            <a:avLst/>
          </a:prstGeom>
          <a:noFill/>
        </p:spPr>
        <p:txBody>
          <a:bodyPr wrap="square">
            <a:spAutoFit/>
          </a:bodyPr>
          <a:lstStyle/>
          <a:p>
            <a:pPr marL="742950" lvl="1" indent="-474663">
              <a:lnSpc>
                <a:spcPct val="150000"/>
              </a:lnSpc>
              <a:buFont typeface="Courier New" panose="02070309020205020404" pitchFamily="49" charset="0"/>
              <a:buChar char="o"/>
            </a:pPr>
            <a:r>
              <a:rPr lang="tr-TR" sz="2000" dirty="0"/>
              <a:t>Harekatın ilk günü 2.100 asker ve 140 ton malzeme atıldı. Rum mevziilerine, köylerine havadan bildiriler atıldı. </a:t>
            </a:r>
            <a:r>
              <a:rPr lang="tr-TR" sz="2000" b="1" dirty="0"/>
              <a:t>Öğleye kadar hava indirme harekâtı tamamlandı. İndirme harekâtında 2 şehit ve 18 yaralı verildi.</a:t>
            </a:r>
          </a:p>
        </p:txBody>
      </p:sp>
    </p:spTree>
    <p:extLst>
      <p:ext uri="{BB962C8B-B14F-4D97-AF65-F5344CB8AC3E}">
        <p14:creationId xmlns:p14="http://schemas.microsoft.com/office/powerpoint/2010/main" val="93118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11</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3" y="822384"/>
            <a:ext cx="11003533" cy="3178371"/>
          </a:xfrm>
          <a:prstGeom prst="rect">
            <a:avLst/>
          </a:prstGeom>
          <a:noFill/>
        </p:spPr>
        <p:txBody>
          <a:bodyPr wrap="square">
            <a:spAutoFit/>
          </a:bodyPr>
          <a:lstStyle/>
          <a:p>
            <a:pPr marL="285750" indent="-285750">
              <a:buFont typeface="Wingdings" panose="05000000000000000000" pitchFamily="2" charset="2"/>
              <a:buChar char="q"/>
            </a:pPr>
            <a:r>
              <a:rPr lang="tr-TR" sz="2400" b="1" u="sng" dirty="0">
                <a:solidFill>
                  <a:schemeClr val="bg2">
                    <a:lumMod val="50000"/>
                  </a:schemeClr>
                </a:solidFill>
              </a:rPr>
              <a:t>Harekâtın Birinci Günü (20 Temmuz)</a:t>
            </a:r>
          </a:p>
          <a:p>
            <a:pPr marL="285750" indent="-285750">
              <a:lnSpc>
                <a:spcPct val="150000"/>
              </a:lnSpc>
              <a:buFont typeface="Wingdings" panose="05000000000000000000" pitchFamily="2" charset="2"/>
              <a:buChar char="ü"/>
            </a:pPr>
            <a:r>
              <a:rPr lang="tr-TR" sz="2000" dirty="0"/>
              <a:t>Eskişehir ve Malatya’dan havalanan uçakların yakın hava desteğinde Ada’ya çıkıldı. </a:t>
            </a:r>
            <a:r>
              <a:rPr lang="tr-TR" sz="2000" b="1" dirty="0" err="1"/>
              <a:t>Uçarbirlik</a:t>
            </a:r>
            <a:r>
              <a:rPr lang="tr-TR" sz="2000" b="1" dirty="0"/>
              <a:t> harekâtı </a:t>
            </a:r>
            <a:r>
              <a:rPr lang="tr-TR" sz="2000" dirty="0"/>
              <a:t>kapsamında </a:t>
            </a:r>
            <a:r>
              <a:rPr lang="tr-TR" sz="2000" dirty="0" err="1"/>
              <a:t>1’inci</a:t>
            </a:r>
            <a:r>
              <a:rPr lang="tr-TR" sz="2000" dirty="0"/>
              <a:t> Komando Taburu Ovacık’tan saat </a:t>
            </a:r>
            <a:r>
              <a:rPr lang="tr-TR" sz="2000" dirty="0" err="1"/>
              <a:t>07.40’ta</a:t>
            </a:r>
            <a:r>
              <a:rPr lang="tr-TR" sz="2000" dirty="0"/>
              <a:t>, Kara ve Hava Kuvvetlerine ait toplam </a:t>
            </a:r>
            <a:r>
              <a:rPr lang="tr-TR" sz="2000" b="1" dirty="0"/>
              <a:t>72 adet helikopterle havalanarak</a:t>
            </a:r>
            <a:r>
              <a:rPr lang="tr-TR" sz="2000" dirty="0"/>
              <a:t>, saat </a:t>
            </a:r>
            <a:r>
              <a:rPr lang="tr-TR" sz="2000" dirty="0" err="1"/>
              <a:t>08.20’de</a:t>
            </a:r>
            <a:r>
              <a:rPr lang="tr-TR" sz="2000" dirty="0"/>
              <a:t> Pınarbaşı’na vardı. </a:t>
            </a:r>
            <a:r>
              <a:rPr lang="tr-TR" sz="2000" dirty="0" err="1"/>
              <a:t>2’nci</a:t>
            </a:r>
            <a:r>
              <a:rPr lang="tr-TR" sz="2000" dirty="0"/>
              <a:t> Tabur Pınarbaşı’na saat </a:t>
            </a:r>
            <a:r>
              <a:rPr lang="tr-TR" sz="2000" dirty="0" err="1"/>
              <a:t>11.45’te</a:t>
            </a:r>
            <a:r>
              <a:rPr lang="tr-TR" sz="2000" dirty="0"/>
              <a:t> ve </a:t>
            </a:r>
            <a:r>
              <a:rPr lang="tr-TR" sz="2000" dirty="0" err="1"/>
              <a:t>3’üncü</a:t>
            </a:r>
            <a:r>
              <a:rPr lang="tr-TR" sz="2000" dirty="0"/>
              <a:t> Tabur </a:t>
            </a:r>
            <a:r>
              <a:rPr lang="tr-TR" sz="2000" dirty="0" err="1"/>
              <a:t>Gönyeli’ye</a:t>
            </a:r>
            <a:r>
              <a:rPr lang="tr-TR" sz="2000" dirty="0"/>
              <a:t> saat </a:t>
            </a:r>
            <a:r>
              <a:rPr lang="tr-TR" sz="2000" dirty="0" err="1"/>
              <a:t>15.45’te</a:t>
            </a:r>
            <a:r>
              <a:rPr lang="tr-TR" sz="2000" dirty="0"/>
              <a:t> indirildi. Nevşehir Jandarma Komando taburu ise saat </a:t>
            </a:r>
            <a:r>
              <a:rPr lang="tr-TR" sz="2000" dirty="0" err="1"/>
              <a:t>18.45’te</a:t>
            </a:r>
            <a:r>
              <a:rPr lang="tr-TR" sz="2000" dirty="0"/>
              <a:t> </a:t>
            </a:r>
            <a:r>
              <a:rPr lang="tr-TR" sz="2000" dirty="0" err="1"/>
              <a:t>Hamitköy’e</a:t>
            </a:r>
            <a:r>
              <a:rPr lang="tr-TR" sz="2000" dirty="0"/>
              <a:t> intikal etti. </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59C2B9AC-3E17-8546-89E8-2643E13D4565}"/>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6" name="Resim 5">
            <a:extLst>
              <a:ext uri="{FF2B5EF4-FFF2-40B4-BE49-F238E27FC236}">
                <a16:creationId xmlns:a16="http://schemas.microsoft.com/office/drawing/2014/main" id="{6B2593EC-0194-97FA-8540-F2C3A4E05FD7}"/>
              </a:ext>
            </a:extLst>
          </p:cNvPr>
          <p:cNvPicPr>
            <a:picLocks noChangeAspect="1"/>
          </p:cNvPicPr>
          <p:nvPr/>
        </p:nvPicPr>
        <p:blipFill>
          <a:blip r:embed="rId4"/>
          <a:stretch>
            <a:fillRect/>
          </a:stretch>
        </p:blipFill>
        <p:spPr>
          <a:xfrm rot="10800000">
            <a:off x="8097321" y="3570507"/>
            <a:ext cx="3671389" cy="1932499"/>
          </a:xfrm>
          <a:prstGeom prst="rect">
            <a:avLst/>
          </a:prstGeom>
          <a:ln w="38100">
            <a:solidFill>
              <a:schemeClr val="accent2"/>
            </a:solidFill>
          </a:ln>
        </p:spPr>
      </p:pic>
      <p:sp>
        <p:nvSpPr>
          <p:cNvPr id="8" name="Alt Bilgi Yer Tutucusu 9">
            <a:extLst>
              <a:ext uri="{FF2B5EF4-FFF2-40B4-BE49-F238E27FC236}">
                <a16:creationId xmlns:a16="http://schemas.microsoft.com/office/drawing/2014/main" id="{213FCB73-7E39-25A6-8CB2-F8C6BFBCFE64}"/>
              </a:ext>
            </a:extLst>
          </p:cNvPr>
          <p:cNvSpPr>
            <a:spLocks noGrp="1"/>
          </p:cNvSpPr>
          <p:nvPr>
            <p:ph type="ftr" sz="quarter" idx="11"/>
          </p:nvPr>
        </p:nvSpPr>
        <p:spPr>
          <a:xfrm>
            <a:off x="8466621" y="3570507"/>
            <a:ext cx="2650858" cy="619932"/>
          </a:xfrm>
        </p:spPr>
        <p:txBody>
          <a:bodyPr rtlCol="0"/>
          <a:lstStyle/>
          <a:p>
            <a:pPr rtl="0"/>
            <a:r>
              <a:rPr lang="tr-TR" sz="1600" dirty="0"/>
              <a:t>H-19 </a:t>
            </a:r>
            <a:r>
              <a:rPr lang="tr-TR" sz="1600" dirty="0" err="1"/>
              <a:t>chıckasaw</a:t>
            </a:r>
            <a:endParaRPr lang="tr-TR" sz="1600" dirty="0"/>
          </a:p>
        </p:txBody>
      </p:sp>
      <p:pic>
        <p:nvPicPr>
          <p:cNvPr id="14338" name="Picture 2" descr="2 kazada 9 şehit verdiğimiz UH-1 tipi askeri helikopterin özellikleri  neler? - Son Dakika Teknoloji Haberleri | NTV Haber">
            <a:extLst>
              <a:ext uri="{FF2B5EF4-FFF2-40B4-BE49-F238E27FC236}">
                <a16:creationId xmlns:a16="http://schemas.microsoft.com/office/drawing/2014/main" id="{4D1E8CC6-0818-3386-53A8-31F860CD3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036" y="4147185"/>
            <a:ext cx="3510446" cy="2336042"/>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9" name="Alt Bilgi Yer Tutucusu 9">
            <a:extLst>
              <a:ext uri="{FF2B5EF4-FFF2-40B4-BE49-F238E27FC236}">
                <a16:creationId xmlns:a16="http://schemas.microsoft.com/office/drawing/2014/main" id="{7892248D-BB00-F7CC-15DA-F7BD0D854F35}"/>
              </a:ext>
            </a:extLst>
          </p:cNvPr>
          <p:cNvSpPr txBox="1">
            <a:spLocks/>
          </p:cNvSpPr>
          <p:nvPr/>
        </p:nvSpPr>
        <p:spPr>
          <a:xfrm>
            <a:off x="4104180" y="4152453"/>
            <a:ext cx="2650858"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err="1"/>
              <a:t>UH-1H</a:t>
            </a:r>
            <a:r>
              <a:rPr lang="tr-TR" sz="1600" dirty="0"/>
              <a:t> </a:t>
            </a:r>
            <a:r>
              <a:rPr lang="tr-TR" sz="1600" dirty="0" err="1"/>
              <a:t>huey</a:t>
            </a:r>
            <a:endParaRPr lang="tr-TR" sz="1600" dirty="0"/>
          </a:p>
        </p:txBody>
      </p:sp>
      <p:pic>
        <p:nvPicPr>
          <p:cNvPr id="10" name="Picture 30" descr="Türkiye'nin Kıbrıs çıkarması - Vikipedi">
            <a:extLst>
              <a:ext uri="{FF2B5EF4-FFF2-40B4-BE49-F238E27FC236}">
                <a16:creationId xmlns:a16="http://schemas.microsoft.com/office/drawing/2014/main" id="{80AD2FA5-7764-2DF2-B67F-0A6245416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728" y="4147185"/>
            <a:ext cx="3021524" cy="2650701"/>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12" name="Picture 6" descr="Kıbrıs Barış Harekatı nedir? Kıbrıs Barış Harekatı parolası - Molatik Tarih">
            <a:extLst>
              <a:ext uri="{FF2B5EF4-FFF2-40B4-BE49-F238E27FC236}">
                <a16:creationId xmlns:a16="http://schemas.microsoft.com/office/drawing/2014/main" id="{E3EF5382-646C-D2EE-37D4-C751955292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985" y="5504947"/>
            <a:ext cx="2622065" cy="1353053"/>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0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12</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15890" y="833786"/>
            <a:ext cx="8004997" cy="5486695"/>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Birinci Günü (20 Temmuz)</a:t>
            </a:r>
          </a:p>
          <a:p>
            <a:pPr marL="285750" indent="-285750">
              <a:lnSpc>
                <a:spcPct val="150000"/>
              </a:lnSpc>
              <a:buFont typeface="Wingdings" panose="05000000000000000000" pitchFamily="2" charset="2"/>
              <a:buChar char="ü"/>
            </a:pPr>
            <a:r>
              <a:rPr lang="tr-TR" sz="2000" b="1" dirty="0"/>
              <a:t>Erenköy’e Rumların taarruzu, Türk savaş uçaklarının yaptığı isabetli atışlarla engellendi. </a:t>
            </a:r>
            <a:r>
              <a:rPr lang="tr-TR" sz="2000" dirty="0"/>
              <a:t>Rum tank taburu dağıldı, yalnızca 8-10 tank kaçabildi. </a:t>
            </a:r>
          </a:p>
          <a:p>
            <a:pPr marL="285750" indent="-285750">
              <a:lnSpc>
                <a:spcPct val="150000"/>
              </a:lnSpc>
              <a:buFont typeface="Wingdings" panose="05000000000000000000" pitchFamily="2" charset="2"/>
              <a:buChar char="ü"/>
            </a:pPr>
            <a:r>
              <a:rPr lang="tr-TR" sz="2000" b="1" dirty="0"/>
              <a:t>Uçaklar, Lefkoşa içindeki Rum savunma mevzileri ile Girne’deki Rum garnizonunu takviye etmeye çalışan Rum taburunu da havadan bombaladılar. </a:t>
            </a:r>
          </a:p>
          <a:p>
            <a:pPr marL="285750" indent="-285750">
              <a:lnSpc>
                <a:spcPct val="150000"/>
              </a:lnSpc>
              <a:buFont typeface="Wingdings" panose="05000000000000000000" pitchFamily="2" charset="2"/>
              <a:buChar char="ü"/>
            </a:pPr>
            <a:r>
              <a:rPr lang="tr-TR" sz="2000" dirty="0"/>
              <a:t>Ada’daki stratejik noktalar ve düşman unsurları uçaklarla vurularak Türk birliklerinin önü açıldı. </a:t>
            </a:r>
          </a:p>
          <a:p>
            <a:pPr marL="285750" indent="-285750">
              <a:lnSpc>
                <a:spcPct val="150000"/>
              </a:lnSpc>
              <a:buFont typeface="Wingdings" panose="05000000000000000000" pitchFamily="2" charset="2"/>
              <a:buChar char="ü"/>
            </a:pPr>
            <a:r>
              <a:rPr lang="tr-TR" sz="2000" dirty="0"/>
              <a:t>Bandırma’dan kalkan </a:t>
            </a:r>
            <a:r>
              <a:rPr lang="tr-TR" sz="2000" dirty="0" err="1"/>
              <a:t>4’lü</a:t>
            </a:r>
            <a:r>
              <a:rPr lang="tr-TR" sz="2000" dirty="0"/>
              <a:t> F-</a:t>
            </a:r>
            <a:r>
              <a:rPr lang="tr-TR" sz="2000" dirty="0" err="1"/>
              <a:t>5A</a:t>
            </a:r>
            <a:r>
              <a:rPr lang="tr-TR" sz="2000" dirty="0"/>
              <a:t> kolu, Lüleburgaz Radarının kontrolünde </a:t>
            </a:r>
            <a:r>
              <a:rPr lang="tr-TR" sz="2000" b="1" dirty="0"/>
              <a:t>Yunan Hava Kuvvetlerinin olası bir operasyonuna karşı gün boyu devriye uçuşları yaptı.</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6FECFC88-6CA6-91BC-F26D-D1AE997DDA8F}"/>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13316" name="Picture 4" descr="Kuzey Kıbrıs Türk Cumhuriyeti'nin Rum Tarafında Kalan Türk Toprağı: Erenköy  - Ekşi Şeyler">
            <a:extLst>
              <a:ext uri="{FF2B5EF4-FFF2-40B4-BE49-F238E27FC236}">
                <a16:creationId xmlns:a16="http://schemas.microsoft.com/office/drawing/2014/main" id="{94DEF194-9443-EE96-B971-4984752F8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586" y="923684"/>
            <a:ext cx="2876550" cy="1590675"/>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27DA183F-1C94-1CC1-61F3-0FB8495F46D8}"/>
              </a:ext>
            </a:extLst>
          </p:cNvPr>
          <p:cNvSpPr txBox="1"/>
          <p:nvPr/>
        </p:nvSpPr>
        <p:spPr>
          <a:xfrm>
            <a:off x="9097506" y="1022888"/>
            <a:ext cx="1069524" cy="369332"/>
          </a:xfrm>
          <a:prstGeom prst="rect">
            <a:avLst/>
          </a:prstGeom>
          <a:noFill/>
        </p:spPr>
        <p:txBody>
          <a:bodyPr wrap="none" rtlCol="0">
            <a:spAutoFit/>
          </a:bodyPr>
          <a:lstStyle/>
          <a:p>
            <a:pPr algn="l"/>
            <a:r>
              <a:rPr lang="tr-TR" dirty="0"/>
              <a:t>Erenköy</a:t>
            </a:r>
          </a:p>
        </p:txBody>
      </p:sp>
      <p:pic>
        <p:nvPicPr>
          <p:cNvPr id="8" name="Resim 7" descr="yüzgeç, balık, düzlem, uçak içeren bir resim&#10;&#10;Açıklama otomatik olarak oluşturuldu">
            <a:extLst>
              <a:ext uri="{FF2B5EF4-FFF2-40B4-BE49-F238E27FC236}">
                <a16:creationId xmlns:a16="http://schemas.microsoft.com/office/drawing/2014/main" id="{4D610340-8810-84B5-9360-FF58083ABF68}"/>
              </a:ext>
            </a:extLst>
          </p:cNvPr>
          <p:cNvPicPr>
            <a:picLocks noChangeAspect="1"/>
          </p:cNvPicPr>
          <p:nvPr/>
        </p:nvPicPr>
        <p:blipFill>
          <a:blip r:embed="rId5"/>
          <a:stretch>
            <a:fillRect/>
          </a:stretch>
        </p:blipFill>
        <p:spPr>
          <a:xfrm rot="16200000">
            <a:off x="9378119" y="1865840"/>
            <a:ext cx="1659651" cy="3290383"/>
          </a:xfrm>
          <a:prstGeom prst="rect">
            <a:avLst/>
          </a:prstGeom>
          <a:ln w="38100">
            <a:solidFill>
              <a:schemeClr val="accent2"/>
            </a:solidFill>
          </a:ln>
        </p:spPr>
      </p:pic>
      <p:pic>
        <p:nvPicPr>
          <p:cNvPr id="12" name="Picture 6" descr="Türkiye'nin F-5A/B Freedom Fighter Serüveni | SavunmaSanayiST">
            <a:extLst>
              <a:ext uri="{FF2B5EF4-FFF2-40B4-BE49-F238E27FC236}">
                <a16:creationId xmlns:a16="http://schemas.microsoft.com/office/drawing/2014/main" id="{DC44B5B8-4844-76A0-E8DD-858B493810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849534" y="4810231"/>
            <a:ext cx="2815525" cy="1628775"/>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13" name="Alt Bilgi Yer Tutucusu 9">
            <a:extLst>
              <a:ext uri="{FF2B5EF4-FFF2-40B4-BE49-F238E27FC236}">
                <a16:creationId xmlns:a16="http://schemas.microsoft.com/office/drawing/2014/main" id="{0E0BCC06-0B3D-F4C9-E611-A6295DE63885}"/>
              </a:ext>
            </a:extLst>
          </p:cNvPr>
          <p:cNvSpPr>
            <a:spLocks noGrp="1"/>
          </p:cNvSpPr>
          <p:nvPr>
            <p:ph type="ftr" sz="quarter" idx="11"/>
          </p:nvPr>
        </p:nvSpPr>
        <p:spPr>
          <a:xfrm>
            <a:off x="8708615" y="2550228"/>
            <a:ext cx="2650858" cy="619932"/>
          </a:xfrm>
        </p:spPr>
        <p:txBody>
          <a:bodyPr rtlCol="0"/>
          <a:lstStyle/>
          <a:p>
            <a:pPr rtl="0"/>
            <a:r>
              <a:rPr lang="tr-TR" sz="1600" dirty="0"/>
              <a:t>F-100 süper </a:t>
            </a:r>
            <a:r>
              <a:rPr lang="tr-TR" sz="1600" dirty="0" err="1"/>
              <a:t>sabre</a:t>
            </a:r>
            <a:endParaRPr lang="tr-TR" sz="1600" dirty="0"/>
          </a:p>
        </p:txBody>
      </p:sp>
    </p:spTree>
    <p:extLst>
      <p:ext uri="{BB962C8B-B14F-4D97-AF65-F5344CB8AC3E}">
        <p14:creationId xmlns:p14="http://schemas.microsoft.com/office/powerpoint/2010/main" val="54047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13</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5" y="822384"/>
            <a:ext cx="8831574" cy="5994526"/>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Birinci Günü (20 Temmuz)</a:t>
            </a:r>
          </a:p>
          <a:p>
            <a:pPr marL="285750" indent="-285750">
              <a:lnSpc>
                <a:spcPct val="150000"/>
              </a:lnSpc>
              <a:buFont typeface="Wingdings" panose="05000000000000000000" pitchFamily="2" charset="2"/>
              <a:buChar char="§"/>
            </a:pPr>
            <a:r>
              <a:rPr lang="tr-TR" sz="2200" b="1" u="sng" dirty="0"/>
              <a:t>Uçak/Helikopter Kayıpları</a:t>
            </a:r>
          </a:p>
          <a:p>
            <a:pPr marL="285750" indent="-285750">
              <a:lnSpc>
                <a:spcPct val="150000"/>
              </a:lnSpc>
              <a:buFont typeface="Wingdings" panose="05000000000000000000" pitchFamily="2" charset="2"/>
              <a:buChar char="ü"/>
            </a:pPr>
            <a:r>
              <a:rPr lang="tr-TR" sz="2000" dirty="0"/>
              <a:t>Birinci günkü hava harekâtında 117 havadan yere taarruz, 64 hava indirme, 18 keşif ve 8 hava savunma sortisi gerçekleştirildi. </a:t>
            </a:r>
          </a:p>
          <a:p>
            <a:pPr marL="285750" indent="-285750">
              <a:lnSpc>
                <a:spcPct val="150000"/>
              </a:lnSpc>
              <a:buFont typeface="Wingdings" panose="05000000000000000000" pitchFamily="2" charset="2"/>
              <a:buChar char="ü"/>
            </a:pPr>
            <a:r>
              <a:rPr lang="tr-TR" sz="2000" dirty="0"/>
              <a:t>Girne Kalesi’ndeki Rum uçaksavarlarının açtığı ateş sonucunda 2 adet F-100 ve 1 adet RF-</a:t>
            </a:r>
            <a:r>
              <a:rPr lang="tr-TR" sz="2000" dirty="0" err="1"/>
              <a:t>84F</a:t>
            </a:r>
            <a:r>
              <a:rPr lang="tr-TR" sz="2000" dirty="0"/>
              <a:t> vuruldu, pilotları sağ kurtuldular. </a:t>
            </a:r>
            <a:r>
              <a:rPr lang="tr-TR" sz="2000" b="1" dirty="0">
                <a:solidFill>
                  <a:srgbClr val="FF0000"/>
                </a:solidFill>
              </a:rPr>
              <a:t>Hava Pilot Üsteğmen İlker Karter</a:t>
            </a:r>
            <a:r>
              <a:rPr lang="tr-TR" sz="2000" dirty="0">
                <a:solidFill>
                  <a:srgbClr val="FF0000"/>
                </a:solidFill>
              </a:rPr>
              <a:t> </a:t>
            </a:r>
            <a:r>
              <a:rPr lang="tr-TR" sz="2000" dirty="0"/>
              <a:t>RF-</a:t>
            </a:r>
            <a:r>
              <a:rPr lang="tr-TR" sz="2000" dirty="0" err="1"/>
              <a:t>84F</a:t>
            </a:r>
            <a:r>
              <a:rPr lang="tr-TR" sz="2000" dirty="0"/>
              <a:t> uçağıyla, Magosa-Lefkoşa karayolu bölgesinde keşif uçuşu yaparken uçaksavarla vuruldu, şehit oldu. </a:t>
            </a:r>
          </a:p>
          <a:p>
            <a:pPr marL="285750" indent="-285750">
              <a:lnSpc>
                <a:spcPct val="150000"/>
              </a:lnSpc>
              <a:buFont typeface="Wingdings" panose="05000000000000000000" pitchFamily="2" charset="2"/>
              <a:buChar char="ü"/>
            </a:pPr>
            <a:r>
              <a:rPr lang="tr-TR" sz="2000" dirty="0"/>
              <a:t>Uçaksavarla vurulan F-</a:t>
            </a:r>
            <a:r>
              <a:rPr lang="tr-TR" sz="2000" dirty="0" err="1"/>
              <a:t>100D</a:t>
            </a:r>
            <a:r>
              <a:rPr lang="tr-TR" sz="2000" dirty="0"/>
              <a:t> uçağı dönüşte İncirlik güneyinde, F-</a:t>
            </a:r>
            <a:r>
              <a:rPr lang="tr-TR" sz="2000" dirty="0" err="1"/>
              <a:t>100C</a:t>
            </a:r>
            <a:r>
              <a:rPr lang="tr-TR" sz="2000" dirty="0"/>
              <a:t> uçağı ise Silifke civarında düştü, pilotlar sağ kurtuldular. </a:t>
            </a:r>
          </a:p>
          <a:p>
            <a:pPr marL="285750" indent="-285750">
              <a:lnSpc>
                <a:spcPct val="150000"/>
              </a:lnSpc>
              <a:buFont typeface="Wingdings" panose="05000000000000000000" pitchFamily="2" charset="2"/>
              <a:buChar char="ü"/>
            </a:pPr>
            <a:r>
              <a:rPr lang="tr-TR" sz="2000" dirty="0"/>
              <a:t>12 adet helikopter yerden açılan ateş sonucu yara aldı. </a:t>
            </a:r>
          </a:p>
          <a:p>
            <a:pPr marL="285750" indent="-285750">
              <a:lnSpc>
                <a:spcPct val="150000"/>
              </a:lnSpc>
              <a:buFont typeface="Wingdings" panose="05000000000000000000" pitchFamily="2" charset="2"/>
              <a:buChar char="ü"/>
            </a:pPr>
            <a:r>
              <a:rPr lang="tr-TR" sz="2000" dirty="0"/>
              <a:t>Özel görevle havalanan </a:t>
            </a:r>
            <a:r>
              <a:rPr lang="tr-TR" sz="2000" b="1" dirty="0">
                <a:solidFill>
                  <a:srgbClr val="FF0000"/>
                </a:solidFill>
              </a:rPr>
              <a:t>DO-</a:t>
            </a:r>
            <a:r>
              <a:rPr lang="tr-TR" sz="2000" b="1" dirty="0" err="1">
                <a:solidFill>
                  <a:srgbClr val="FF0000"/>
                </a:solidFill>
              </a:rPr>
              <a:t>28D’in</a:t>
            </a:r>
            <a:r>
              <a:rPr lang="tr-TR" sz="2000" b="1" dirty="0">
                <a:solidFill>
                  <a:srgbClr val="FF0000"/>
                </a:solidFill>
              </a:rPr>
              <a:t> düşmesi sonucu uçaktaki tüm personel şehit oldu.</a:t>
            </a:r>
            <a:endParaRPr lang="tr-TR" b="1" dirty="0">
              <a:solidFill>
                <a:srgbClr val="FF0000"/>
              </a:solidFill>
            </a:endParaRP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59C2B9AC-3E17-8546-89E8-2643E13D4565}"/>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15362" name="Picture 2" descr="Bil... - TÜRK Savunma Teknolojileri/TURKISH Defense Technology | Facebook">
            <a:extLst>
              <a:ext uri="{FF2B5EF4-FFF2-40B4-BE49-F238E27FC236}">
                <a16:creationId xmlns:a16="http://schemas.microsoft.com/office/drawing/2014/main" id="{60A90C00-1E61-1794-90C3-A8A8DDE16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6483" y="514807"/>
            <a:ext cx="2514600" cy="1819275"/>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15364" name="Picture 4" descr="İstanbul - Dornier Do 28 D-2 Skyservant">
            <a:extLst>
              <a:ext uri="{FF2B5EF4-FFF2-40B4-BE49-F238E27FC236}">
                <a16:creationId xmlns:a16="http://schemas.microsoft.com/office/drawing/2014/main" id="{40514E05-621C-B47D-A692-A3313DB575E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2139" r="19172" b="44948"/>
          <a:stretch/>
        </p:blipFill>
        <p:spPr bwMode="auto">
          <a:xfrm>
            <a:off x="8905566" y="4979342"/>
            <a:ext cx="3221211" cy="1405179"/>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15366" name="Picture 6" descr="İlker Karter Kimdir? | Kim Kimdir? Biyografi Bankası">
            <a:extLst>
              <a:ext uri="{FF2B5EF4-FFF2-40B4-BE49-F238E27FC236}">
                <a16:creationId xmlns:a16="http://schemas.microsoft.com/office/drawing/2014/main" id="{7B8541B2-3011-68EC-D60C-3C8F0A5F38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9810" y="2531389"/>
            <a:ext cx="1549991" cy="1549991"/>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5" name="Alt Bilgi Yer Tutucusu 9">
            <a:extLst>
              <a:ext uri="{FF2B5EF4-FFF2-40B4-BE49-F238E27FC236}">
                <a16:creationId xmlns:a16="http://schemas.microsoft.com/office/drawing/2014/main" id="{1936589B-4595-B07B-B136-35BA05B3A2EE}"/>
              </a:ext>
            </a:extLst>
          </p:cNvPr>
          <p:cNvSpPr>
            <a:spLocks noGrp="1"/>
          </p:cNvSpPr>
          <p:nvPr>
            <p:ph type="ftr" sz="quarter" idx="11"/>
          </p:nvPr>
        </p:nvSpPr>
        <p:spPr>
          <a:xfrm>
            <a:off x="9130116" y="4838456"/>
            <a:ext cx="2650858" cy="619932"/>
          </a:xfrm>
        </p:spPr>
        <p:txBody>
          <a:bodyPr rtlCol="0"/>
          <a:lstStyle/>
          <a:p>
            <a:pPr rtl="0"/>
            <a:r>
              <a:rPr lang="tr-TR" sz="1600" dirty="0"/>
              <a:t>Do-</a:t>
            </a:r>
            <a:r>
              <a:rPr lang="tr-TR" sz="1600" dirty="0" err="1"/>
              <a:t>28D</a:t>
            </a:r>
            <a:r>
              <a:rPr lang="tr-TR" sz="1600" dirty="0"/>
              <a:t> </a:t>
            </a:r>
            <a:r>
              <a:rPr lang="tr-TR" sz="1600" dirty="0" err="1"/>
              <a:t>skyservant</a:t>
            </a:r>
            <a:endParaRPr lang="tr-TR" sz="1600" dirty="0"/>
          </a:p>
        </p:txBody>
      </p:sp>
      <p:sp>
        <p:nvSpPr>
          <p:cNvPr id="6" name="Alt Bilgi Yer Tutucusu 9">
            <a:extLst>
              <a:ext uri="{FF2B5EF4-FFF2-40B4-BE49-F238E27FC236}">
                <a16:creationId xmlns:a16="http://schemas.microsoft.com/office/drawing/2014/main" id="{58A6A8C2-DD38-98DE-9FB2-8BB0EBFBD3E5}"/>
              </a:ext>
            </a:extLst>
          </p:cNvPr>
          <p:cNvSpPr txBox="1">
            <a:spLocks/>
          </p:cNvSpPr>
          <p:nvPr/>
        </p:nvSpPr>
        <p:spPr>
          <a:xfrm>
            <a:off x="10251562" y="4000066"/>
            <a:ext cx="1766486"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t>İlker karter</a:t>
            </a:r>
          </a:p>
        </p:txBody>
      </p:sp>
      <p:pic>
        <p:nvPicPr>
          <p:cNvPr id="19" name="Picture 18" descr="Kıbrıs Barış Harekatı'nın 50. yılı coşkuyla kutlanacak! Erdoğan, Bakanlar  Kurulu ve parti liderleri KKTC'ye gidecek">
            <a:extLst>
              <a:ext uri="{FF2B5EF4-FFF2-40B4-BE49-F238E27FC236}">
                <a16:creationId xmlns:a16="http://schemas.microsoft.com/office/drawing/2014/main" id="{5824B46A-648B-C7AD-73EE-0B66AD9B96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9090" y="99663"/>
            <a:ext cx="2819400" cy="1619250"/>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4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14</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6883"/>
            <a:ext cx="8004997"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İkinci Günü (21 Temmuz)</a:t>
            </a:r>
          </a:p>
          <a:p>
            <a:pPr marL="285750" indent="-285750">
              <a:lnSpc>
                <a:spcPct val="150000"/>
              </a:lnSpc>
              <a:buFont typeface="Wingdings" panose="05000000000000000000" pitchFamily="2" charset="2"/>
              <a:buChar char="ü"/>
            </a:pPr>
            <a:r>
              <a:rPr lang="tr-TR" sz="2000" dirty="0"/>
              <a:t>Uçak taarruzlarıyla Saat </a:t>
            </a:r>
            <a:r>
              <a:rPr lang="tr-TR" sz="2000" dirty="0" err="1"/>
              <a:t>07.55’te</a:t>
            </a:r>
            <a:r>
              <a:rPr lang="tr-TR" sz="2000" dirty="0"/>
              <a:t>, </a:t>
            </a:r>
            <a:r>
              <a:rPr lang="tr-TR" sz="2000" dirty="0" err="1"/>
              <a:t>Baf’tan</a:t>
            </a:r>
            <a:r>
              <a:rPr lang="tr-TR" sz="2000" dirty="0"/>
              <a:t> Lefkoşa istikametine ilerleyen 40 araçlık Rum konvoyu etkisiz hale getirildi. </a:t>
            </a:r>
          </a:p>
          <a:p>
            <a:pPr marL="285750" indent="-285750">
              <a:lnSpc>
                <a:spcPct val="150000"/>
              </a:lnSpc>
              <a:buFont typeface="Wingdings" panose="05000000000000000000" pitchFamily="2" charset="2"/>
              <a:buChar char="ü"/>
            </a:pPr>
            <a:r>
              <a:rPr lang="tr-TR" sz="2000" dirty="0"/>
              <a:t>20 Temmuz’da atılması gereken ancak atılamayan malzeme ve personel atmaları saat 11.03 itibariyle ikinci gün tamamlandı. </a:t>
            </a:r>
          </a:p>
          <a:p>
            <a:pPr marL="285750" indent="-285750">
              <a:lnSpc>
                <a:spcPct val="150000"/>
              </a:lnSpc>
              <a:buFont typeface="Wingdings" panose="05000000000000000000" pitchFamily="2" charset="2"/>
              <a:buChar char="ü"/>
            </a:pPr>
            <a:r>
              <a:rPr lang="tr-TR" sz="2000" dirty="0"/>
              <a:t>Müşterek harekât devam ederken, 20/21 Temmuz gecesi saat </a:t>
            </a:r>
            <a:r>
              <a:rPr lang="tr-TR" sz="2000" dirty="0" err="1"/>
              <a:t>03.30’da</a:t>
            </a:r>
            <a:r>
              <a:rPr lang="tr-TR" sz="2000" dirty="0"/>
              <a:t> </a:t>
            </a:r>
            <a:r>
              <a:rPr lang="tr-TR" sz="2000" dirty="0" err="1"/>
              <a:t>50’nci</a:t>
            </a:r>
            <a:r>
              <a:rPr lang="tr-TR" sz="2000" dirty="0"/>
              <a:t> Piyade Alayının Komutanı </a:t>
            </a:r>
            <a:r>
              <a:rPr lang="tr-TR" sz="2000" b="1" dirty="0">
                <a:solidFill>
                  <a:srgbClr val="FF0000"/>
                </a:solidFill>
              </a:rPr>
              <a:t>Albay İbrahim Karaoğlanoğlu ve Alayın </a:t>
            </a:r>
            <a:r>
              <a:rPr lang="tr-TR" sz="2000" b="1" dirty="0" err="1">
                <a:solidFill>
                  <a:srgbClr val="FF0000"/>
                </a:solidFill>
              </a:rPr>
              <a:t>İHK’sı</a:t>
            </a:r>
            <a:r>
              <a:rPr lang="tr-TR" sz="2000" b="1" dirty="0">
                <a:solidFill>
                  <a:srgbClr val="FF0000"/>
                </a:solidFill>
              </a:rPr>
              <a:t> Hava Pilot Binbaşı Fehmi Ercan </a:t>
            </a:r>
            <a:r>
              <a:rPr lang="tr-TR" sz="2000" dirty="0"/>
              <a:t>birlikte alay karargâh girişindeyken, 106 </a:t>
            </a:r>
            <a:r>
              <a:rPr lang="tr-TR" sz="2000" dirty="0" err="1"/>
              <a:t>mm.lik</a:t>
            </a:r>
            <a:r>
              <a:rPr lang="tr-TR" sz="2000" dirty="0"/>
              <a:t> top mermisinin bulundukları noktaya düşmesi sonucu şehit oldular. </a:t>
            </a:r>
          </a:p>
          <a:p>
            <a:pPr marL="285750" indent="-285750">
              <a:lnSpc>
                <a:spcPct val="150000"/>
              </a:lnSpc>
              <a:buFont typeface="Wingdings" panose="05000000000000000000" pitchFamily="2" charset="2"/>
              <a:buChar char="ü"/>
            </a:pPr>
            <a:r>
              <a:rPr lang="tr-TR" sz="2000" dirty="0"/>
              <a:t>Patlamadan hemen önce karargahtan ayrılan diğer </a:t>
            </a:r>
            <a:r>
              <a:rPr lang="tr-TR" sz="2000" dirty="0" err="1"/>
              <a:t>İHK</a:t>
            </a:r>
            <a:r>
              <a:rPr lang="tr-TR" sz="2000" dirty="0"/>
              <a:t> subayları şans eseri kurtuldular.</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143624A3-FF56-7F02-5D4E-0DD048CC09B5}"/>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6" name="Resim 5" descr="metin, ekran görüntüsü, hava taşıtı, adam, insan içeren bir resim&#10;&#10;Açıklama otomatik olarak oluşturuldu">
            <a:extLst>
              <a:ext uri="{FF2B5EF4-FFF2-40B4-BE49-F238E27FC236}">
                <a16:creationId xmlns:a16="http://schemas.microsoft.com/office/drawing/2014/main" id="{873FFF90-AD23-FA75-7E31-5EA1F57E8D79}"/>
              </a:ext>
            </a:extLst>
          </p:cNvPr>
          <p:cNvPicPr>
            <a:picLocks noChangeAspect="1"/>
          </p:cNvPicPr>
          <p:nvPr/>
        </p:nvPicPr>
        <p:blipFill>
          <a:blip r:embed="rId4"/>
          <a:srcRect l="15996" t="36309" r="3098" b="19774"/>
          <a:stretch/>
        </p:blipFill>
        <p:spPr>
          <a:xfrm>
            <a:off x="9107841" y="588939"/>
            <a:ext cx="2085814" cy="2517659"/>
          </a:xfrm>
          <a:prstGeom prst="rect">
            <a:avLst/>
          </a:prstGeom>
          <a:ln w="38100">
            <a:solidFill>
              <a:schemeClr val="accent2"/>
            </a:solidFill>
          </a:ln>
        </p:spPr>
      </p:pic>
      <p:sp>
        <p:nvSpPr>
          <p:cNvPr id="8" name="Alt Bilgi Yer Tutucusu 9">
            <a:extLst>
              <a:ext uri="{FF2B5EF4-FFF2-40B4-BE49-F238E27FC236}">
                <a16:creationId xmlns:a16="http://schemas.microsoft.com/office/drawing/2014/main" id="{9FEB221C-9294-145B-B3B8-6AC72F10EFDE}"/>
              </a:ext>
            </a:extLst>
          </p:cNvPr>
          <p:cNvSpPr txBox="1">
            <a:spLocks/>
          </p:cNvSpPr>
          <p:nvPr/>
        </p:nvSpPr>
        <p:spPr>
          <a:xfrm>
            <a:off x="9307176" y="2987301"/>
            <a:ext cx="1766486"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t>Fehmi </a:t>
            </a:r>
            <a:r>
              <a:rPr lang="tr-TR" sz="1600" dirty="0" err="1"/>
              <a:t>ercan</a:t>
            </a:r>
            <a:endParaRPr lang="tr-TR" sz="1600" dirty="0"/>
          </a:p>
        </p:txBody>
      </p:sp>
      <p:pic>
        <p:nvPicPr>
          <p:cNvPr id="16386" name="Picture 2" descr="Radyo 80 🇹🇷 on X: &quot;Albay Halil İbrahim Karaoğlanoğlu, 1974 yılında 39.  tümene bağlı Osmaniye'de konuşlandırılan 50. Piyade Alay Komutanı iken, 20  Temmuz 1974'te birliği ile birlikte Kıbrıs'a ilk çıkan Türk Silahlı">
            <a:extLst>
              <a:ext uri="{FF2B5EF4-FFF2-40B4-BE49-F238E27FC236}">
                <a16:creationId xmlns:a16="http://schemas.microsoft.com/office/drawing/2014/main" id="{B0788BE6-983B-3855-3989-740D2068F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7987" y="3548591"/>
            <a:ext cx="1623025" cy="2442168"/>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9" name="Alt Bilgi Yer Tutucusu 9">
            <a:extLst>
              <a:ext uri="{FF2B5EF4-FFF2-40B4-BE49-F238E27FC236}">
                <a16:creationId xmlns:a16="http://schemas.microsoft.com/office/drawing/2014/main" id="{5CCE11AF-D993-CB9A-3C82-3CEA69046C6B}"/>
              </a:ext>
            </a:extLst>
          </p:cNvPr>
          <p:cNvSpPr txBox="1">
            <a:spLocks/>
          </p:cNvSpPr>
          <p:nvPr/>
        </p:nvSpPr>
        <p:spPr>
          <a:xfrm>
            <a:off x="8924202" y="5987545"/>
            <a:ext cx="2270030"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t>İbrahim </a:t>
            </a:r>
            <a:r>
              <a:rPr lang="tr-TR" sz="1600" dirty="0" err="1"/>
              <a:t>karaoğlanoğlu</a:t>
            </a:r>
            <a:endParaRPr lang="tr-TR" sz="1600" dirty="0"/>
          </a:p>
        </p:txBody>
      </p:sp>
    </p:spTree>
    <p:extLst>
      <p:ext uri="{BB962C8B-B14F-4D97-AF65-F5344CB8AC3E}">
        <p14:creationId xmlns:p14="http://schemas.microsoft.com/office/powerpoint/2010/main" val="193796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15</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6883"/>
            <a:ext cx="8004997" cy="3640035"/>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İkinci Günü (21 Temmuz)</a:t>
            </a:r>
          </a:p>
          <a:p>
            <a:pPr marL="285750" indent="-285750">
              <a:lnSpc>
                <a:spcPct val="150000"/>
              </a:lnSpc>
              <a:buFont typeface="Wingdings" panose="05000000000000000000" pitchFamily="2" charset="2"/>
              <a:buChar char="ü"/>
            </a:pPr>
            <a:r>
              <a:rPr lang="tr-TR" sz="2000" dirty="0"/>
              <a:t>Kıbrıs üzerinde 2 adet F-</a:t>
            </a:r>
            <a:r>
              <a:rPr lang="tr-TR" sz="2000" dirty="0" err="1"/>
              <a:t>100D</a:t>
            </a:r>
            <a:r>
              <a:rPr lang="tr-TR" sz="2000" dirty="0"/>
              <a:t> ve 1 adet F-</a:t>
            </a:r>
            <a:r>
              <a:rPr lang="tr-TR" sz="2000" dirty="0" err="1"/>
              <a:t>104G</a:t>
            </a:r>
            <a:r>
              <a:rPr lang="tr-TR" sz="2000" dirty="0"/>
              <a:t> düştü, pilotları paraşütle atlayarak kurtuldular. </a:t>
            </a:r>
          </a:p>
          <a:p>
            <a:pPr marL="285750" indent="-285750">
              <a:lnSpc>
                <a:spcPct val="150000"/>
              </a:lnSpc>
              <a:buFont typeface="Wingdings" panose="05000000000000000000" pitchFamily="2" charset="2"/>
              <a:buChar char="ü"/>
            </a:pPr>
            <a:r>
              <a:rPr lang="tr-TR" sz="2000" dirty="0"/>
              <a:t>1 adet F-</a:t>
            </a:r>
            <a:r>
              <a:rPr lang="tr-TR" sz="2000" dirty="0" err="1"/>
              <a:t>100C</a:t>
            </a:r>
            <a:r>
              <a:rPr lang="tr-TR" sz="2000" dirty="0"/>
              <a:t> de kalkışta kırım geçirdi. </a:t>
            </a:r>
          </a:p>
          <a:p>
            <a:pPr marL="285750" indent="-285750">
              <a:lnSpc>
                <a:spcPct val="150000"/>
              </a:lnSpc>
              <a:buFont typeface="Wingdings" panose="05000000000000000000" pitchFamily="2" charset="2"/>
              <a:buChar char="ü"/>
            </a:pPr>
            <a:r>
              <a:rPr lang="tr-TR" sz="2000" dirty="0"/>
              <a:t>Dönüş rotasında bir F-</a:t>
            </a:r>
            <a:r>
              <a:rPr lang="tr-TR" sz="2000" dirty="0" err="1"/>
              <a:t>104G</a:t>
            </a:r>
            <a:r>
              <a:rPr lang="tr-TR" sz="2000" dirty="0"/>
              <a:t> yakıtının bitmesi ve bir F-</a:t>
            </a:r>
            <a:r>
              <a:rPr lang="tr-TR" sz="2000" dirty="0" err="1"/>
              <a:t>100D</a:t>
            </a:r>
            <a:r>
              <a:rPr lang="tr-TR" sz="2000" dirty="0"/>
              <a:t> ise motor arızası nedeniyle düştü, pilotlar kurtuldular.</a:t>
            </a:r>
          </a:p>
          <a:p>
            <a:pPr marL="285750" indent="-285750">
              <a:lnSpc>
                <a:spcPct val="150000"/>
              </a:lnSpc>
              <a:buFont typeface="Wingdings" panose="05000000000000000000" pitchFamily="2" charset="2"/>
              <a:buChar char="ü"/>
            </a:pPr>
            <a:r>
              <a:rPr lang="tr-TR" sz="2000" dirty="0"/>
              <a:t>Hava harekâtının ikinci gününde toplamda 203 taarruz, 19 keşif, 28 hava savunma ve 23 nakliye görev sortisi icra edildi.</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143624A3-FF56-7F02-5D4E-0DD048CC09B5}"/>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17410" name="Picture 2" descr="Herkes İçin Havacılık | F-104 Starfighter . 🚀 Amerikan Lockheed firması  tarafından tasarlanan bir bombardıman uçağıdır. Rus muadili  Mikoyan-Gurevich MiG-21… | Instagram">
            <a:extLst>
              <a:ext uri="{FF2B5EF4-FFF2-40B4-BE49-F238E27FC236}">
                <a16:creationId xmlns:a16="http://schemas.microsoft.com/office/drawing/2014/main" id="{D4D88600-AA80-D017-02D6-958A3EC3490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79389" y="909288"/>
            <a:ext cx="2968854" cy="1797749"/>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5" name="Alt Bilgi Yer Tutucusu 9">
            <a:extLst>
              <a:ext uri="{FF2B5EF4-FFF2-40B4-BE49-F238E27FC236}">
                <a16:creationId xmlns:a16="http://schemas.microsoft.com/office/drawing/2014/main" id="{1B16D88C-6DAB-347F-7319-1BB2FF96BE6A}"/>
              </a:ext>
            </a:extLst>
          </p:cNvPr>
          <p:cNvSpPr txBox="1">
            <a:spLocks/>
          </p:cNvSpPr>
          <p:nvPr/>
        </p:nvSpPr>
        <p:spPr>
          <a:xfrm>
            <a:off x="9823786" y="738059"/>
            <a:ext cx="1766486"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t>F-</a:t>
            </a:r>
            <a:r>
              <a:rPr lang="tr-TR" sz="1600" dirty="0" err="1"/>
              <a:t>104G</a:t>
            </a:r>
            <a:endParaRPr lang="tr-TR" sz="1600" dirty="0"/>
          </a:p>
        </p:txBody>
      </p:sp>
      <p:pic>
        <p:nvPicPr>
          <p:cNvPr id="10244" name="Picture 4" descr="1974 Kıbrıs Barış Harekatın'a katılmış bir C-47A uçağımızın önünde poz  veren paraşütçü komondolarımız ; 🇹🇷 * Harekatta görevlerini başarı i… |  Instagram">
            <a:extLst>
              <a:ext uri="{FF2B5EF4-FFF2-40B4-BE49-F238E27FC236}">
                <a16:creationId xmlns:a16="http://schemas.microsoft.com/office/drawing/2014/main" id="{D4FF6CDD-11B8-0B99-777C-97DF24E3F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9389" y="3219892"/>
            <a:ext cx="3005076" cy="1956542"/>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2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16</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1721"/>
            <a:ext cx="8004997"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Kocatepe Muhribinin Türk Jetlerince Batırılması </a:t>
            </a:r>
          </a:p>
          <a:p>
            <a:pPr marL="285750" indent="-285750">
              <a:lnSpc>
                <a:spcPct val="150000"/>
              </a:lnSpc>
              <a:buFont typeface="Wingdings" panose="05000000000000000000" pitchFamily="2" charset="2"/>
              <a:buChar char="ü"/>
            </a:pPr>
            <a:r>
              <a:rPr lang="tr-TR" sz="2000" dirty="0"/>
              <a:t>Rumların Türk Alayı’na saldırıları sürerken, </a:t>
            </a:r>
            <a:r>
              <a:rPr lang="tr-TR" sz="2000" b="1" u="sng" dirty="0"/>
              <a:t>Muğla İl Jandarma Komutanlığı bir Yunan konvoyunun Rodos’tan </a:t>
            </a:r>
            <a:r>
              <a:rPr lang="tr-TR" sz="2000" b="1" u="sng" dirty="0" err="1"/>
              <a:t>Baf</a:t>
            </a:r>
            <a:r>
              <a:rPr lang="tr-TR" sz="2000" b="1" u="sng" dirty="0"/>
              <a:t> istikametine doğru seyir halinde</a:t>
            </a:r>
            <a:r>
              <a:rPr lang="tr-TR" sz="2000" dirty="0"/>
              <a:t> olduğuna ilişkin mesajını harekât merkezlerine çekti. </a:t>
            </a:r>
          </a:p>
          <a:p>
            <a:pPr marL="285750" indent="-285750">
              <a:lnSpc>
                <a:spcPct val="150000"/>
              </a:lnSpc>
              <a:buFont typeface="Wingdings" panose="05000000000000000000" pitchFamily="2" charset="2"/>
              <a:buChar char="ü"/>
            </a:pPr>
            <a:r>
              <a:rPr lang="tr-TR" sz="2000" dirty="0"/>
              <a:t>Antalya’da konuşlu Deniz Kuvvetlerine ait </a:t>
            </a:r>
            <a:r>
              <a:rPr lang="tr-TR" sz="2000" b="1" dirty="0" err="1"/>
              <a:t>301’nci</a:t>
            </a:r>
            <a:r>
              <a:rPr lang="tr-TR" sz="2000" b="1" dirty="0"/>
              <a:t> Filo’nun S-</a:t>
            </a:r>
            <a:r>
              <a:rPr lang="tr-TR" sz="2000" b="1" dirty="0" err="1"/>
              <a:t>2E</a:t>
            </a:r>
            <a:r>
              <a:rPr lang="tr-TR" sz="2000" b="1" dirty="0"/>
              <a:t>/T uçakları keşif kolu, Antalya’nın 160 kilometre güneyinde 4 adet muhrip ve 7 adet çıkarma gemisini rapor etti. </a:t>
            </a:r>
          </a:p>
          <a:p>
            <a:pPr marL="285750" indent="-285750">
              <a:lnSpc>
                <a:spcPct val="150000"/>
              </a:lnSpc>
              <a:buFont typeface="Wingdings" panose="05000000000000000000" pitchFamily="2" charset="2"/>
              <a:buChar char="ü"/>
            </a:pPr>
            <a:r>
              <a:rPr lang="tr-TR" sz="2000" dirty="0"/>
              <a:t>Hava Kuvvetlerine ait bir RF-</a:t>
            </a:r>
            <a:r>
              <a:rPr lang="tr-TR" sz="2000" dirty="0" err="1"/>
              <a:t>84F</a:t>
            </a:r>
            <a:r>
              <a:rPr lang="tr-TR" sz="2000" dirty="0"/>
              <a:t>, Yunan konvoyunun geldiği iddia edilen bölgeye keşfe gönderildi. </a:t>
            </a:r>
            <a:r>
              <a:rPr lang="tr-TR" sz="2000" b="1" dirty="0">
                <a:solidFill>
                  <a:srgbClr val="FF0000"/>
                </a:solidFill>
              </a:rPr>
              <a:t>RF-</a:t>
            </a:r>
            <a:r>
              <a:rPr lang="tr-TR" sz="2000" b="1" dirty="0" err="1">
                <a:solidFill>
                  <a:srgbClr val="FF0000"/>
                </a:solidFill>
              </a:rPr>
              <a:t>84F</a:t>
            </a:r>
            <a:r>
              <a:rPr lang="tr-TR" sz="2000" b="1" dirty="0">
                <a:solidFill>
                  <a:srgbClr val="FF0000"/>
                </a:solidFill>
              </a:rPr>
              <a:t> pilotu, Kıbrıs ile Antalya arasında gemilere rastlanılmadığını rapor etti. </a:t>
            </a:r>
          </a:p>
          <a:p>
            <a:pPr marL="285750" indent="-285750">
              <a:lnSpc>
                <a:spcPct val="150000"/>
              </a:lnSpc>
              <a:buFont typeface="Wingdings" panose="05000000000000000000" pitchFamily="2" charset="2"/>
              <a:buChar char="ü"/>
            </a:pPr>
            <a:r>
              <a:rPr lang="tr-TR" sz="2000" b="1" dirty="0"/>
              <a:t>Anamur Radarı </a:t>
            </a:r>
            <a:r>
              <a:rPr lang="tr-TR" sz="2000" dirty="0"/>
              <a:t>bölgeye Yunan konvoyunun yaklaştığını beyan etti. </a:t>
            </a:r>
            <a:r>
              <a:rPr lang="tr-TR" sz="2000" b="1" dirty="0"/>
              <a:t>Ortada çelişkili bir durum vardı.</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7DE651CB-4316-CC73-A86F-A30399BB7F17}"/>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6" name="Resim 5" descr="metin, ekran görüntüsü, web sayfası, web sitesi içeren bir resim&#10;&#10;Açıklama otomatik olarak oluşturuldu">
            <a:extLst>
              <a:ext uri="{FF2B5EF4-FFF2-40B4-BE49-F238E27FC236}">
                <a16:creationId xmlns:a16="http://schemas.microsoft.com/office/drawing/2014/main" id="{313B72D1-E1A6-F076-2A95-C97F81D1DFBB}"/>
              </a:ext>
            </a:extLst>
          </p:cNvPr>
          <p:cNvPicPr>
            <a:picLocks noChangeAspect="1"/>
          </p:cNvPicPr>
          <p:nvPr/>
        </p:nvPicPr>
        <p:blipFill>
          <a:blip r:embed="rId4"/>
          <a:srcRect l="17504" t="50000" r="1925" b="29266"/>
          <a:stretch/>
        </p:blipFill>
        <p:spPr>
          <a:xfrm>
            <a:off x="8730710" y="1735977"/>
            <a:ext cx="3227979" cy="1870315"/>
          </a:xfrm>
          <a:prstGeom prst="rect">
            <a:avLst/>
          </a:prstGeom>
          <a:ln w="38100">
            <a:solidFill>
              <a:schemeClr val="accent2"/>
            </a:solidFill>
          </a:ln>
        </p:spPr>
      </p:pic>
      <p:pic>
        <p:nvPicPr>
          <p:cNvPr id="18438" name="Picture 6" descr="Deniz Havacılığa ait Grumman S-2E (S2F3S) Tracker, TCB-651, (s/n 151651) .  🇹🇷 ⚓ . Bu uçak 1970 yılında USN'den emekli olmuş, daha sonra… | Instagram">
            <a:extLst>
              <a:ext uri="{FF2B5EF4-FFF2-40B4-BE49-F238E27FC236}">
                <a16:creationId xmlns:a16="http://schemas.microsoft.com/office/drawing/2014/main" id="{8F634642-D91B-D30C-97EC-C2C9A4CD9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0710" y="3926480"/>
            <a:ext cx="3268381" cy="2167079"/>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5" name="Alt Bilgi Yer Tutucusu 9">
            <a:extLst>
              <a:ext uri="{FF2B5EF4-FFF2-40B4-BE49-F238E27FC236}">
                <a16:creationId xmlns:a16="http://schemas.microsoft.com/office/drawing/2014/main" id="{EFB7B703-C4D5-4069-85C2-933A784DF1DE}"/>
              </a:ext>
            </a:extLst>
          </p:cNvPr>
          <p:cNvSpPr txBox="1">
            <a:spLocks/>
          </p:cNvSpPr>
          <p:nvPr/>
        </p:nvSpPr>
        <p:spPr>
          <a:xfrm>
            <a:off x="10304233" y="3869083"/>
            <a:ext cx="1766486"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S-</a:t>
            </a:r>
            <a:r>
              <a:rPr lang="tr-TR" sz="1600" dirty="0" err="1">
                <a:solidFill>
                  <a:schemeClr val="bg1"/>
                </a:solidFill>
              </a:rPr>
              <a:t>2e</a:t>
            </a:r>
            <a:r>
              <a:rPr lang="tr-TR" sz="1600" dirty="0">
                <a:solidFill>
                  <a:schemeClr val="bg1"/>
                </a:solidFill>
              </a:rPr>
              <a:t>/t </a:t>
            </a:r>
            <a:r>
              <a:rPr lang="tr-TR" sz="1600" dirty="0" err="1">
                <a:solidFill>
                  <a:schemeClr val="bg1"/>
                </a:solidFill>
              </a:rPr>
              <a:t>tracker</a:t>
            </a:r>
            <a:endParaRPr lang="tr-TR" sz="1600" dirty="0">
              <a:solidFill>
                <a:schemeClr val="bg1"/>
              </a:solidFill>
            </a:endParaRPr>
          </a:p>
        </p:txBody>
      </p:sp>
    </p:spTree>
    <p:extLst>
      <p:ext uri="{BB962C8B-B14F-4D97-AF65-F5344CB8AC3E}">
        <p14:creationId xmlns:p14="http://schemas.microsoft.com/office/powerpoint/2010/main" val="118300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17</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1721"/>
            <a:ext cx="8004997" cy="5486695"/>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Kocatepe Muhribinin Türk Jetlerince Batırılması </a:t>
            </a:r>
          </a:p>
          <a:p>
            <a:pPr marL="285750" indent="-285750">
              <a:lnSpc>
                <a:spcPct val="150000"/>
              </a:lnSpc>
              <a:buFont typeface="Wingdings" panose="05000000000000000000" pitchFamily="2" charset="2"/>
              <a:buChar char="ü"/>
            </a:pPr>
            <a:r>
              <a:rPr lang="tr-TR" sz="2000" b="1" dirty="0" err="1"/>
              <a:t>HKHM</a:t>
            </a:r>
            <a:r>
              <a:rPr lang="tr-TR" sz="2000" b="1" dirty="0"/>
              <a:t>, </a:t>
            </a:r>
            <a:r>
              <a:rPr lang="tr-TR" sz="2000" dirty="0"/>
              <a:t>Deniz Harekât Merkezi’ne bahse konu bölgede herhangi bir Türk gemisinin olup olmadığını sordu. Cevaben </a:t>
            </a:r>
            <a:r>
              <a:rPr lang="tr-TR" sz="2000" b="1" dirty="0"/>
              <a:t>bölgede Türk gemisinin bulunmadığı teyidi alındı. </a:t>
            </a:r>
          </a:p>
          <a:p>
            <a:pPr marL="285750" indent="-285750">
              <a:lnSpc>
                <a:spcPct val="150000"/>
              </a:lnSpc>
              <a:buFont typeface="Wingdings" panose="05000000000000000000" pitchFamily="2" charset="2"/>
              <a:buChar char="ü"/>
            </a:pPr>
            <a:r>
              <a:rPr lang="tr-TR" sz="2000" b="1" dirty="0"/>
              <a:t>Müşterek Harekât Merkezi; </a:t>
            </a:r>
            <a:r>
              <a:rPr lang="tr-TR" sz="2000" dirty="0"/>
              <a:t>bölgeye girmesiyle birlikte Yunan konvoyuna havadan taarruz için planlama yapılmasını, Deniz Kuvvetleri’ne ait hiçbir harp gemisinin Arnavut Burnu’ndan güneye inmemesini ve bölgede bulunan tüm deniz vasıtalarının da kuzeyde kalmalarını içeren bir emir yayınladı. </a:t>
            </a:r>
          </a:p>
          <a:p>
            <a:pPr marL="285750" indent="-285750">
              <a:lnSpc>
                <a:spcPct val="150000"/>
              </a:lnSpc>
              <a:buFont typeface="Wingdings" panose="05000000000000000000" pitchFamily="2" charset="2"/>
              <a:buChar char="ü"/>
            </a:pPr>
            <a:r>
              <a:rPr lang="tr-TR" sz="2000" dirty="0"/>
              <a:t>Mareşal Çakmak, Adatepe, Kocatepe ve Tınaztepe muhriplerinin </a:t>
            </a:r>
            <a:r>
              <a:rPr lang="tr-TR" sz="2000" dirty="0" err="1"/>
              <a:t>Baf</a:t>
            </a:r>
            <a:r>
              <a:rPr lang="tr-TR" sz="2000" dirty="0"/>
              <a:t> bölgesindeki düşman unsurlarına taarruz etmeleri kararlaştırıldı. </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7DE651CB-4316-CC73-A86F-A30399BB7F17}"/>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19458" name="Picture 2" descr="Avrupa Komisyonu: Brexit müzakerelerinde Kıbrıs'taki İngiliz üsleri de  masada olsun - BBC News Türkçe">
            <a:extLst>
              <a:ext uri="{FF2B5EF4-FFF2-40B4-BE49-F238E27FC236}">
                <a16:creationId xmlns:a16="http://schemas.microsoft.com/office/drawing/2014/main" id="{60BFFFEE-4627-82F6-B07C-2697AACD7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922" y="3075486"/>
            <a:ext cx="3227979" cy="1807668"/>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19460" name="Picture 4" descr="AKADEMİ SÖYLEŞİLERİ-3: “TÜRKİYE'NİN YENİ CEPHESİ; DOĞU AKDENİZ VE KIBRIS” –  Sahipkıran Stratejik Araştırmalar Merkezi – SASAM">
            <a:extLst>
              <a:ext uri="{FF2B5EF4-FFF2-40B4-BE49-F238E27FC236}">
                <a16:creationId xmlns:a16="http://schemas.microsoft.com/office/drawing/2014/main" id="{187A2338-B521-7096-13B8-E3241AAD9D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0534" y="1064379"/>
            <a:ext cx="3210966" cy="1844136"/>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0FC44D36-97E8-ADC7-4223-260C6C731947}"/>
              </a:ext>
            </a:extLst>
          </p:cNvPr>
          <p:cNvSpPr txBox="1"/>
          <p:nvPr/>
        </p:nvSpPr>
        <p:spPr>
          <a:xfrm>
            <a:off x="738718" y="6167123"/>
            <a:ext cx="10372857" cy="500715"/>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tr-TR" sz="2000" b="1" dirty="0">
                <a:solidFill>
                  <a:srgbClr val="FF0000"/>
                </a:solidFill>
              </a:rPr>
              <a:t>Hesaplamalara göre Yunan konvoyu </a:t>
            </a:r>
            <a:r>
              <a:rPr lang="tr-TR" sz="2000" b="1" dirty="0" err="1">
                <a:solidFill>
                  <a:srgbClr val="FF0000"/>
                </a:solidFill>
              </a:rPr>
              <a:t>Baf'a</a:t>
            </a:r>
            <a:r>
              <a:rPr lang="tr-TR" sz="2000" b="1" dirty="0">
                <a:solidFill>
                  <a:srgbClr val="FF0000"/>
                </a:solidFill>
              </a:rPr>
              <a:t> öğle saatlerinde ulaşıyordu??? </a:t>
            </a:r>
          </a:p>
        </p:txBody>
      </p:sp>
    </p:spTree>
    <p:extLst>
      <p:ext uri="{BB962C8B-B14F-4D97-AF65-F5344CB8AC3E}">
        <p14:creationId xmlns:p14="http://schemas.microsoft.com/office/powerpoint/2010/main" val="416360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18</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1721"/>
            <a:ext cx="8004997"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Kocatepe Muhribinin Türk Jetlerince Batırılması </a:t>
            </a:r>
          </a:p>
          <a:p>
            <a:pPr marL="285750" indent="-285750">
              <a:lnSpc>
                <a:spcPct val="150000"/>
              </a:lnSpc>
              <a:buFont typeface="Wingdings" panose="05000000000000000000" pitchFamily="2" charset="2"/>
              <a:buChar char="ü"/>
            </a:pPr>
            <a:r>
              <a:rPr lang="tr-TR" sz="2000" b="1" dirty="0"/>
              <a:t>Plan: </a:t>
            </a:r>
            <a:r>
              <a:rPr lang="tr-TR" sz="2000" dirty="0"/>
              <a:t>Türk uçakları, konvoydaki gemileri </a:t>
            </a:r>
            <a:r>
              <a:rPr lang="tr-TR" sz="2000" dirty="0" err="1"/>
              <a:t>Baf'a</a:t>
            </a:r>
            <a:r>
              <a:rPr lang="tr-TR" sz="2000" dirty="0"/>
              <a:t> yaklaştıklarında, yavaşladıkları anda vuracaktı. Gemiler vurulduktan sonra </a:t>
            </a:r>
            <a:r>
              <a:rPr lang="tr-TR" sz="2000" dirty="0" err="1"/>
              <a:t>Arnavutburnu'nda</a:t>
            </a:r>
            <a:r>
              <a:rPr lang="tr-TR" sz="2000" dirty="0"/>
              <a:t> bekleyen Türk muhripleri </a:t>
            </a:r>
            <a:r>
              <a:rPr lang="tr-TR" sz="2000" dirty="0" err="1"/>
              <a:t>Baf'a</a:t>
            </a:r>
            <a:r>
              <a:rPr lang="tr-TR" sz="2000" dirty="0"/>
              <a:t> gelip Yunan konvoyundaki gemilere son darbeyi vuracaklardı. Harekât merkezlerindeki görgü tanıklarının anlattıklarına göre, </a:t>
            </a:r>
            <a:r>
              <a:rPr lang="tr-TR" sz="2000" b="1" dirty="0"/>
              <a:t>iki Kuvvet Komutanı (Deniz ve Hava) böyle planlama yapmıştı. </a:t>
            </a:r>
          </a:p>
          <a:p>
            <a:pPr marL="285750" indent="-285750">
              <a:lnSpc>
                <a:spcPct val="150000"/>
              </a:lnSpc>
              <a:buFont typeface="Wingdings" panose="05000000000000000000" pitchFamily="2" charset="2"/>
              <a:buChar char="ü"/>
            </a:pPr>
            <a:r>
              <a:rPr lang="tr-TR" sz="2000" dirty="0"/>
              <a:t>Rum konvoyunda bulunduğu istihbar edilen Yunan Komando Taburlarının Ada’ya çıkmasının engellenmesi gerekiyordu.</a:t>
            </a:r>
          </a:p>
          <a:p>
            <a:pPr marL="285750" indent="-285750">
              <a:lnSpc>
                <a:spcPct val="150000"/>
              </a:lnSpc>
              <a:buFont typeface="Wingdings" panose="05000000000000000000" pitchFamily="2" charset="2"/>
              <a:buChar char="ü"/>
            </a:pPr>
            <a:r>
              <a:rPr lang="tr-TR" sz="2000" dirty="0"/>
              <a:t>Konvoya hava taarruz için saat </a:t>
            </a:r>
            <a:r>
              <a:rPr lang="tr-TR" sz="2000" dirty="0" err="1"/>
              <a:t>14.00’de</a:t>
            </a:r>
            <a:r>
              <a:rPr lang="tr-TR" sz="2000" dirty="0"/>
              <a:t>, </a:t>
            </a:r>
            <a:r>
              <a:rPr lang="tr-TR" sz="2000" dirty="0" err="1"/>
              <a:t>111’inci</a:t>
            </a:r>
            <a:r>
              <a:rPr lang="tr-TR" sz="2000" dirty="0"/>
              <a:t> Filo’nun F-</a:t>
            </a:r>
            <a:r>
              <a:rPr lang="tr-TR" sz="2000" dirty="0" err="1"/>
              <a:t>100D</a:t>
            </a:r>
            <a:r>
              <a:rPr lang="tr-TR" sz="2000" dirty="0"/>
              <a:t> ve </a:t>
            </a:r>
            <a:r>
              <a:rPr lang="tr-TR" sz="2000" dirty="0" err="1"/>
              <a:t>141’inci</a:t>
            </a:r>
            <a:r>
              <a:rPr lang="tr-TR" sz="2000" dirty="0"/>
              <a:t> Filo’nun F-</a:t>
            </a:r>
            <a:r>
              <a:rPr lang="tr-TR" sz="2000" dirty="0" err="1"/>
              <a:t>104G</a:t>
            </a:r>
            <a:r>
              <a:rPr lang="tr-TR" sz="2000" dirty="0"/>
              <a:t> uçakları bomba ve füze yükleriyle havalandılar. Pilotlara, </a:t>
            </a:r>
            <a:r>
              <a:rPr lang="tr-TR" sz="2000" b="1" dirty="0"/>
              <a:t>“</a:t>
            </a:r>
            <a:r>
              <a:rPr lang="tr-TR" sz="2000" b="1" dirty="0" err="1"/>
              <a:t>Baf</a:t>
            </a:r>
            <a:r>
              <a:rPr lang="tr-TR" sz="2000" b="1" dirty="0"/>
              <a:t> Limanı’nda gördüğünüz bütün yüzer cisimleri batırın”</a:t>
            </a:r>
            <a:r>
              <a:rPr lang="tr-TR" sz="2000" dirty="0"/>
              <a:t> emri verildi.</a:t>
            </a:r>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7DE651CB-4316-CC73-A86F-A30399BB7F17}"/>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18436" name="Picture 4" descr="Kıbrıs Harekatı'ndaki olayın şahidi anlattı! Serçe, düşen helikopteri nasıl  kurtardı? - Haber 7 GÜNCEL">
            <a:extLst>
              <a:ext uri="{FF2B5EF4-FFF2-40B4-BE49-F238E27FC236}">
                <a16:creationId xmlns:a16="http://schemas.microsoft.com/office/drawing/2014/main" id="{FF19A246-95D3-00F1-13BC-AA850298CEE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21858" y="622245"/>
            <a:ext cx="3059659" cy="2017601"/>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8" name="Resim 7" descr="metin, taslak, çizim, siyah beyaz içeren bir resim&#10;&#10;Açıklama otomatik olarak oluşturuldu">
            <a:extLst>
              <a:ext uri="{FF2B5EF4-FFF2-40B4-BE49-F238E27FC236}">
                <a16:creationId xmlns:a16="http://schemas.microsoft.com/office/drawing/2014/main" id="{939075D7-EF32-6E2F-9A21-2E363FE78EA4}"/>
              </a:ext>
            </a:extLst>
          </p:cNvPr>
          <p:cNvPicPr>
            <a:picLocks noChangeAspect="1"/>
          </p:cNvPicPr>
          <p:nvPr/>
        </p:nvPicPr>
        <p:blipFill>
          <a:blip r:embed="rId6"/>
          <a:srcRect b="6280"/>
          <a:stretch/>
        </p:blipFill>
        <p:spPr>
          <a:xfrm rot="10800000">
            <a:off x="8920502" y="4616180"/>
            <a:ext cx="3132343" cy="1740169"/>
          </a:xfrm>
          <a:prstGeom prst="rect">
            <a:avLst/>
          </a:prstGeom>
          <a:ln w="38100">
            <a:solidFill>
              <a:schemeClr val="accent2"/>
            </a:solidFill>
          </a:ln>
        </p:spPr>
      </p:pic>
      <p:pic>
        <p:nvPicPr>
          <p:cNvPr id="24" name="Picture 28" descr="Kıbrıs Barış Harekatı'nın başladığı sahil bir şirkete kiralandı | Türkiye  Gazetesi">
            <a:extLst>
              <a:ext uri="{FF2B5EF4-FFF2-40B4-BE49-F238E27FC236}">
                <a16:creationId xmlns:a16="http://schemas.microsoft.com/office/drawing/2014/main" id="{6C66F4A2-F96D-E8D7-F78A-FFB30D2B6A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9431" y="2785075"/>
            <a:ext cx="3077233" cy="1685877"/>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3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19</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2051"/>
            <a:ext cx="8004997" cy="502503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Kocatepe Muhribinin Türk Jetlerince Batırılması </a:t>
            </a:r>
          </a:p>
          <a:p>
            <a:pPr marL="285750" indent="-285750">
              <a:lnSpc>
                <a:spcPct val="150000"/>
              </a:lnSpc>
              <a:buFont typeface="Wingdings" panose="05000000000000000000" pitchFamily="2" charset="2"/>
              <a:buChar char="ü"/>
            </a:pPr>
            <a:r>
              <a:rPr lang="tr-TR" sz="2000" dirty="0" err="1"/>
              <a:t>Baf</a:t>
            </a:r>
            <a:r>
              <a:rPr lang="tr-TR" sz="2000" dirty="0"/>
              <a:t> Limanı’ndaki üç savaş gemisine 14.25-14.35 saatleri arasında taarruz edildi. </a:t>
            </a:r>
            <a:r>
              <a:rPr lang="tr-TR" sz="2000" b="1" dirty="0"/>
              <a:t>Taarruz kolunun lideri “</a:t>
            </a:r>
            <a:r>
              <a:rPr lang="tr-TR" sz="2000" b="1" dirty="0" err="1"/>
              <a:t>Poli</a:t>
            </a:r>
            <a:r>
              <a:rPr lang="tr-TR" sz="2000" b="1" dirty="0"/>
              <a:t> açıklarında bulunan 3 adet Yunan gemisine rastlanıldığını, geminin birinin batırıldığını, diğer ikisinin de yara aldığını” </a:t>
            </a:r>
            <a:r>
              <a:rPr lang="tr-TR" sz="2000" dirty="0"/>
              <a:t>rapor etti. </a:t>
            </a:r>
          </a:p>
          <a:p>
            <a:pPr marL="285750" indent="-285750">
              <a:lnSpc>
                <a:spcPct val="150000"/>
              </a:lnSpc>
              <a:buFont typeface="Wingdings" panose="05000000000000000000" pitchFamily="2" charset="2"/>
              <a:buChar char="ü"/>
            </a:pPr>
            <a:r>
              <a:rPr lang="tr-TR" sz="2000" b="1" dirty="0">
                <a:solidFill>
                  <a:srgbClr val="FF0000"/>
                </a:solidFill>
              </a:rPr>
              <a:t>Bu sırada Türk muhriplerine havadan taarruz edilmekte olduğu bilgisi Müşterek Harekât Merkezi’ne bomba gibi düştü. </a:t>
            </a:r>
          </a:p>
          <a:p>
            <a:pPr marL="285750" indent="-285750">
              <a:lnSpc>
                <a:spcPct val="150000"/>
              </a:lnSpc>
              <a:buFont typeface="Wingdings" panose="05000000000000000000" pitchFamily="2" charset="2"/>
              <a:buChar char="ü"/>
            </a:pPr>
            <a:r>
              <a:rPr lang="tr-TR" sz="2000" dirty="0"/>
              <a:t>Türk savaş uçaklarının yanlışlıkla Türk gemilerini vurduğu şüphesi doğdu. Dönemin Hava Kuvvetleri Komutanı Orgeneral Emin Alpkaya, havadaki uçaklara derhal ateşi kesin emri verdi ve tüm uçaklar üslerine geri döndüler.</a:t>
            </a:r>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7FCE4877-D0E0-8A62-0B92-F310AEF7F12B}"/>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sp>
        <p:nvSpPr>
          <p:cNvPr id="9" name="Metin kutusu 8">
            <a:extLst>
              <a:ext uri="{FF2B5EF4-FFF2-40B4-BE49-F238E27FC236}">
                <a16:creationId xmlns:a16="http://schemas.microsoft.com/office/drawing/2014/main" id="{2E0BD32F-8184-6D23-C81F-10E05B28768B}"/>
              </a:ext>
            </a:extLst>
          </p:cNvPr>
          <p:cNvSpPr txBox="1"/>
          <p:nvPr/>
        </p:nvSpPr>
        <p:spPr>
          <a:xfrm>
            <a:off x="712923" y="5692257"/>
            <a:ext cx="11417084" cy="962379"/>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tr-TR" sz="2000" dirty="0"/>
              <a:t>Bölgenin havadan keşfinde pilotlar; </a:t>
            </a:r>
            <a:r>
              <a:rPr lang="tr-TR" sz="2000" b="1" dirty="0"/>
              <a:t>batmakta olan bir gemi </a:t>
            </a:r>
            <a:r>
              <a:rPr lang="tr-TR" sz="2000" dirty="0"/>
              <a:t>ve yanı başında tahliye sandallarını gördüklerini, diğer iki geminin kuzeye seyir halinde olduğunu rapor ettiler. </a:t>
            </a:r>
          </a:p>
        </p:txBody>
      </p:sp>
      <p:pic>
        <p:nvPicPr>
          <p:cNvPr id="21506" name="Picture 2">
            <a:extLst>
              <a:ext uri="{FF2B5EF4-FFF2-40B4-BE49-F238E27FC236}">
                <a16:creationId xmlns:a16="http://schemas.microsoft.com/office/drawing/2014/main" id="{AB0F9C63-F508-E694-063E-47AE0C56E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3538" y="356812"/>
            <a:ext cx="3209925" cy="1428750"/>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21508" name="Picture 4" descr="Kocatepe muhribinin batırılışı">
            <a:extLst>
              <a:ext uri="{FF2B5EF4-FFF2-40B4-BE49-F238E27FC236}">
                <a16:creationId xmlns:a16="http://schemas.microsoft.com/office/drawing/2014/main" id="{C356A47E-3965-6EB6-4DEB-D456ED5EE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9300" y="1906695"/>
            <a:ext cx="2438400" cy="1876425"/>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21510" name="Picture 6" descr="TCG Kocatepe Nasıl Battı Özhan Bakkalbaşıoğlu">
            <a:extLst>
              <a:ext uri="{FF2B5EF4-FFF2-40B4-BE49-F238E27FC236}">
                <a16:creationId xmlns:a16="http://schemas.microsoft.com/office/drawing/2014/main" id="{EB329C97-31B7-9C9A-38DC-AE9FFDC204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01" t="42833" r="6552" b="20168"/>
          <a:stretch/>
        </p:blipFill>
        <p:spPr bwMode="auto">
          <a:xfrm>
            <a:off x="9335612" y="3972732"/>
            <a:ext cx="2018188" cy="1277746"/>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3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lt Bilgi Yer Tutucusu 9">
            <a:extLst>
              <a:ext uri="{FF2B5EF4-FFF2-40B4-BE49-F238E27FC236}">
                <a16:creationId xmlns:a16="http://schemas.microsoft.com/office/drawing/2014/main" id="{A8C7C3A0-5E78-49C8-B8D4-F3DF62B2BC93}"/>
              </a:ext>
            </a:extLst>
          </p:cNvPr>
          <p:cNvSpPr>
            <a:spLocks noGrp="1"/>
          </p:cNvSpPr>
          <p:nvPr>
            <p:ph type="ftr" sz="quarter" idx="11"/>
          </p:nvPr>
        </p:nvSpPr>
        <p:spPr>
          <a:xfrm>
            <a:off x="7820436" y="3385362"/>
            <a:ext cx="4317101" cy="619932"/>
          </a:xfrm>
        </p:spPr>
        <p:txBody>
          <a:bodyPr rtlCol="0"/>
          <a:lstStyle/>
          <a:p>
            <a:pPr rtl="0"/>
            <a:r>
              <a:rPr lang="tr-TR" sz="1600" dirty="0"/>
              <a:t>Hava pilot yüzbaşı cengiz </a:t>
            </a:r>
            <a:r>
              <a:rPr lang="tr-TR" sz="1600" dirty="0" err="1"/>
              <a:t>topel</a:t>
            </a:r>
            <a:endParaRPr lang="tr-TR" sz="1600" dirty="0"/>
          </a:p>
        </p:txBody>
      </p:sp>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32717"/>
            <a:ext cx="6896046" cy="5486695"/>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1964</a:t>
            </a:r>
            <a:endParaRPr lang="tr-TR" b="1" dirty="0">
              <a:solidFill>
                <a:schemeClr val="bg2">
                  <a:lumMod val="50000"/>
                </a:schemeClr>
              </a:solidFill>
            </a:endParaRPr>
          </a:p>
          <a:p>
            <a:pPr marL="285750" indent="-285750">
              <a:lnSpc>
                <a:spcPct val="150000"/>
              </a:lnSpc>
              <a:buFont typeface="Wingdings" panose="05000000000000000000" pitchFamily="2" charset="2"/>
              <a:buChar char="ü"/>
            </a:pPr>
            <a:r>
              <a:rPr lang="tr-TR" sz="2000" dirty="0"/>
              <a:t>Ada’daki Rumların ilhak (</a:t>
            </a:r>
            <a:r>
              <a:rPr lang="tr-TR" sz="2000" dirty="0" err="1"/>
              <a:t>Enosis</a:t>
            </a:r>
            <a:r>
              <a:rPr lang="tr-TR" sz="2000" dirty="0"/>
              <a:t>) eksenli faaliyetlerini durdurmak için 1964 yılı Ağustos ayında </a:t>
            </a:r>
            <a:r>
              <a:rPr lang="tr-TR" sz="2000" b="1" dirty="0"/>
              <a:t>sınırlı bir hava harekâtı </a:t>
            </a:r>
            <a:r>
              <a:rPr lang="tr-TR" sz="2000" dirty="0"/>
              <a:t>icra edildi. </a:t>
            </a:r>
          </a:p>
          <a:p>
            <a:pPr marL="285750" indent="-285750">
              <a:lnSpc>
                <a:spcPct val="150000"/>
              </a:lnSpc>
              <a:buFont typeface="Wingdings" panose="05000000000000000000" pitchFamily="2" charset="2"/>
              <a:buChar char="ü"/>
            </a:pPr>
            <a:r>
              <a:rPr lang="tr-TR" sz="2000" dirty="0"/>
              <a:t>Kıbrıslı Rumları şiddet eylemlerinden alıkoymak, onları caydırmak ve amaçlarından vazgeçirmek maksatlı yapılan </a:t>
            </a:r>
            <a:r>
              <a:rPr lang="tr-TR" sz="2000" b="1" dirty="0"/>
              <a:t>hava harekâtı b</a:t>
            </a:r>
            <a:r>
              <a:rPr lang="tr-TR" sz="2000" dirty="0"/>
              <a:t>ir süreliğine de olsa Rumları durdurdu.</a:t>
            </a:r>
          </a:p>
          <a:p>
            <a:pPr marL="285750" indent="-285750">
              <a:lnSpc>
                <a:spcPct val="150000"/>
              </a:lnSpc>
              <a:buFont typeface="Wingdings" panose="05000000000000000000" pitchFamily="2" charset="2"/>
              <a:buChar char="ü"/>
            </a:pPr>
            <a:r>
              <a:rPr lang="tr-TR" sz="2000" dirty="0"/>
              <a:t>Bu arada </a:t>
            </a:r>
            <a:r>
              <a:rPr lang="tr-TR" sz="2000" b="1" dirty="0"/>
              <a:t>Hava Pilot Yüzbaşı Cengiz TOPEL</a:t>
            </a:r>
            <a:r>
              <a:rPr lang="tr-TR" sz="2000" dirty="0"/>
              <a:t>, 8 Ağustos 1964 tarihinde bu harekâta dörtlü F-100 kolunun lideri olarak katılmıştı. Kıbrıs üzerinde uçuş esnasında uçağı yerden isabet alarak düşürüldü. </a:t>
            </a:r>
          </a:p>
        </p:txBody>
      </p:sp>
      <p:sp>
        <p:nvSpPr>
          <p:cNvPr id="13" name="Başlık 3">
            <a:extLst>
              <a:ext uri="{FF2B5EF4-FFF2-40B4-BE49-F238E27FC236}">
                <a16:creationId xmlns:a16="http://schemas.microsoft.com/office/drawing/2014/main" id="{AA0734CF-16AB-30A2-CC8E-FCD49338311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cxnSp>
        <p:nvCxnSpPr>
          <p:cNvPr id="18" name="Düz Bağlayıcı 17">
            <a:extLst>
              <a:ext uri="{FF2B5EF4-FFF2-40B4-BE49-F238E27FC236}">
                <a16:creationId xmlns:a16="http://schemas.microsoft.com/office/drawing/2014/main" id="{E2405024-1C6D-671E-0F25-A38841B24D9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9878B06-F8D5-9206-578C-75ACF4CC1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Alt Bilgi Yer Tutucusu 9">
            <a:extLst>
              <a:ext uri="{FF2B5EF4-FFF2-40B4-BE49-F238E27FC236}">
                <a16:creationId xmlns:a16="http://schemas.microsoft.com/office/drawing/2014/main" id="{998F7121-2A30-42C8-B83D-8CD0FE3DFA0C}"/>
              </a:ext>
            </a:extLst>
          </p:cNvPr>
          <p:cNvSpPr txBox="1">
            <a:spLocks/>
          </p:cNvSpPr>
          <p:nvPr/>
        </p:nvSpPr>
        <p:spPr>
          <a:xfrm rot="16200000">
            <a:off x="-1681931" y="2983375"/>
            <a:ext cx="41148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 Öncesi Gelişmeler</a:t>
            </a:r>
          </a:p>
        </p:txBody>
      </p:sp>
      <p:pic>
        <p:nvPicPr>
          <p:cNvPr id="1026" name="Picture 2" descr="CENGİZ TOPEL">
            <a:extLst>
              <a:ext uri="{FF2B5EF4-FFF2-40B4-BE49-F238E27FC236}">
                <a16:creationId xmlns:a16="http://schemas.microsoft.com/office/drawing/2014/main" id="{F7A7CE24-62DD-ACF6-4090-11347C50B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5465" y="1178379"/>
            <a:ext cx="3993396" cy="2243247"/>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1028" name="Picture 4" descr="23-11-2020">
            <a:extLst>
              <a:ext uri="{FF2B5EF4-FFF2-40B4-BE49-F238E27FC236}">
                <a16:creationId xmlns:a16="http://schemas.microsoft.com/office/drawing/2014/main" id="{CCFFA7DF-74AE-9623-D67D-CB5B648C1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5465" y="4118445"/>
            <a:ext cx="3992925" cy="214287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8A1DE927-800D-CC6A-0969-EBE1D18A820D}"/>
              </a:ext>
            </a:extLst>
          </p:cNvPr>
          <p:cNvSpPr txBox="1"/>
          <p:nvPr/>
        </p:nvSpPr>
        <p:spPr>
          <a:xfrm>
            <a:off x="1017721" y="6319412"/>
            <a:ext cx="7688441" cy="400110"/>
          </a:xfrm>
          <a:prstGeom prst="rect">
            <a:avLst/>
          </a:prstGeom>
          <a:noFill/>
        </p:spPr>
        <p:txBody>
          <a:bodyPr wrap="square">
            <a:spAutoFit/>
          </a:bodyPr>
          <a:lstStyle/>
          <a:p>
            <a:r>
              <a:rPr lang="tr-TR" sz="2000" dirty="0"/>
              <a:t>Paraşütle atladı. </a:t>
            </a:r>
            <a:r>
              <a:rPr lang="tr-TR" sz="2000" b="1" dirty="0"/>
              <a:t>İşkence sonucu  29 yaşında şehit oldu. </a:t>
            </a:r>
          </a:p>
        </p:txBody>
      </p:sp>
    </p:spTree>
    <p:extLst>
      <p:ext uri="{BB962C8B-B14F-4D97-AF65-F5344CB8AC3E}">
        <p14:creationId xmlns:p14="http://schemas.microsoft.com/office/powerpoint/2010/main" val="36533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20</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2051"/>
            <a:ext cx="8181651" cy="3178371"/>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Kocatepe Muhribinin Türk Jetlerince Batırılması </a:t>
            </a:r>
          </a:p>
          <a:p>
            <a:pPr marL="285750" indent="-285750">
              <a:lnSpc>
                <a:spcPct val="150000"/>
              </a:lnSpc>
              <a:buFont typeface="Wingdings" panose="05000000000000000000" pitchFamily="2" charset="2"/>
              <a:buChar char="ü"/>
            </a:pPr>
            <a:r>
              <a:rPr lang="tr-TR" sz="2000" b="1" dirty="0">
                <a:solidFill>
                  <a:srgbClr val="FF0000"/>
                </a:solidFill>
              </a:rPr>
              <a:t>Yunan gemisi diye Kocatepe Muhribi Türk savaş uçaklarınca batırılmış, Adatepe ve Mareşal Çakmak muhripleri yaralanmıştı. </a:t>
            </a:r>
          </a:p>
          <a:p>
            <a:pPr marL="285750" indent="-285750">
              <a:lnSpc>
                <a:spcPct val="150000"/>
              </a:lnSpc>
              <a:buFont typeface="Wingdings" panose="05000000000000000000" pitchFamily="2" charset="2"/>
              <a:buChar char="ü"/>
            </a:pPr>
            <a:r>
              <a:rPr lang="tr-TR" sz="2000" b="1" dirty="0"/>
              <a:t>İnceleme: </a:t>
            </a:r>
            <a:r>
              <a:rPr lang="tr-TR" sz="2000" dirty="0"/>
              <a:t>Anamur Radarının elektronik karıştırmaya/aldatmaya maruz kalmış olabileceği, deniz keşif pilotlarının ise bölgedeki ticaret gemilerini yanlışlıkla ‘askeri gemi’ olarak rapor etmiş olabilecekleri sonucuna varıldı. </a:t>
            </a:r>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7FCE4877-D0E0-8A62-0B92-F310AEF7F12B}"/>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6" name="Resim 5" descr="metin, ekran görüntüsü, web sayfası, web sitesi içeren bir resim&#10;&#10;Açıklama otomatik olarak oluşturuldu">
            <a:extLst>
              <a:ext uri="{FF2B5EF4-FFF2-40B4-BE49-F238E27FC236}">
                <a16:creationId xmlns:a16="http://schemas.microsoft.com/office/drawing/2014/main" id="{313B72D1-E1A6-F076-2A95-C97F81D1DFBB}"/>
              </a:ext>
            </a:extLst>
          </p:cNvPr>
          <p:cNvPicPr>
            <a:picLocks noChangeAspect="1"/>
          </p:cNvPicPr>
          <p:nvPr/>
        </p:nvPicPr>
        <p:blipFill>
          <a:blip r:embed="rId4"/>
          <a:srcRect l="17504" t="50000" r="1925" b="29266"/>
          <a:stretch/>
        </p:blipFill>
        <p:spPr>
          <a:xfrm>
            <a:off x="9164664" y="1264403"/>
            <a:ext cx="2484895" cy="1421969"/>
          </a:xfrm>
          <a:prstGeom prst="rect">
            <a:avLst/>
          </a:prstGeom>
          <a:ln w="38100">
            <a:solidFill>
              <a:schemeClr val="accent2"/>
            </a:solidFill>
          </a:ln>
        </p:spPr>
      </p:pic>
      <p:pic>
        <p:nvPicPr>
          <p:cNvPr id="5" name="Resim 4">
            <a:extLst>
              <a:ext uri="{FF2B5EF4-FFF2-40B4-BE49-F238E27FC236}">
                <a16:creationId xmlns:a16="http://schemas.microsoft.com/office/drawing/2014/main" id="{474B9336-40DB-3206-3EF1-CCCFD80A1439}"/>
              </a:ext>
            </a:extLst>
          </p:cNvPr>
          <p:cNvPicPr>
            <a:picLocks noChangeAspect="1"/>
          </p:cNvPicPr>
          <p:nvPr/>
        </p:nvPicPr>
        <p:blipFill>
          <a:blip r:embed="rId5"/>
          <a:stretch>
            <a:fillRect/>
          </a:stretch>
        </p:blipFill>
        <p:spPr>
          <a:xfrm>
            <a:off x="8915205" y="4884550"/>
            <a:ext cx="2999492" cy="1524132"/>
          </a:xfrm>
          <a:prstGeom prst="rect">
            <a:avLst/>
          </a:prstGeom>
          <a:ln w="38100">
            <a:solidFill>
              <a:schemeClr val="accent2"/>
            </a:solidFill>
          </a:ln>
        </p:spPr>
      </p:pic>
      <p:sp>
        <p:nvSpPr>
          <p:cNvPr id="9" name="Metin kutusu 8">
            <a:extLst>
              <a:ext uri="{FF2B5EF4-FFF2-40B4-BE49-F238E27FC236}">
                <a16:creationId xmlns:a16="http://schemas.microsoft.com/office/drawing/2014/main" id="{208832FB-4BCC-FD90-6282-D4CFCBFEEDCE}"/>
              </a:ext>
            </a:extLst>
          </p:cNvPr>
          <p:cNvSpPr txBox="1"/>
          <p:nvPr/>
        </p:nvSpPr>
        <p:spPr>
          <a:xfrm>
            <a:off x="733553" y="3946553"/>
            <a:ext cx="8163990" cy="2809039"/>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tr-TR" sz="2000" dirty="0"/>
              <a:t>İstihbarat ve muhabere zafiyeti yanında, Hava ve Deniz Kuvvetleri arasındaki koordinasyon eksikliği nedeniyle, Kocatepe Muhribi 21 Temmuz'da saat 22.20 sularında battı. Kesin teyit 22 Temmuz 1974 günü saat </a:t>
            </a:r>
            <a:r>
              <a:rPr lang="tr-TR" sz="2000" dirty="0" err="1"/>
              <a:t>05.06’da</a:t>
            </a:r>
            <a:r>
              <a:rPr lang="tr-TR" sz="2000" dirty="0"/>
              <a:t> geldi. </a:t>
            </a:r>
            <a:r>
              <a:rPr lang="tr-TR" sz="2000" b="1" dirty="0">
                <a:solidFill>
                  <a:srgbClr val="FF0000"/>
                </a:solidFill>
              </a:rPr>
              <a:t>Kocatepe’de görevli </a:t>
            </a:r>
            <a:r>
              <a:rPr lang="tr-TR" sz="2000" b="1" dirty="0" err="1">
                <a:solidFill>
                  <a:srgbClr val="FF0000"/>
                </a:solidFill>
              </a:rPr>
              <a:t>3’ü</a:t>
            </a:r>
            <a:r>
              <a:rPr lang="tr-TR" sz="2000" b="1" dirty="0">
                <a:solidFill>
                  <a:srgbClr val="FF0000"/>
                </a:solidFill>
              </a:rPr>
              <a:t> subay, </a:t>
            </a:r>
            <a:r>
              <a:rPr lang="tr-TR" sz="2000" b="1" dirty="0" err="1">
                <a:solidFill>
                  <a:srgbClr val="FF0000"/>
                </a:solidFill>
              </a:rPr>
              <a:t>14’ü</a:t>
            </a:r>
            <a:r>
              <a:rPr lang="tr-TR" sz="2000" b="1" dirty="0">
                <a:solidFill>
                  <a:srgbClr val="FF0000"/>
                </a:solidFill>
              </a:rPr>
              <a:t> Astsubay ve </a:t>
            </a:r>
            <a:r>
              <a:rPr lang="tr-TR" sz="2000" b="1" dirty="0" err="1">
                <a:solidFill>
                  <a:srgbClr val="FF0000"/>
                </a:solidFill>
              </a:rPr>
              <a:t>37’si</a:t>
            </a:r>
            <a:r>
              <a:rPr lang="tr-TR" sz="2000" b="1" dirty="0">
                <a:solidFill>
                  <a:srgbClr val="FF0000"/>
                </a:solidFill>
              </a:rPr>
              <a:t> er olmak üzere toplam 54 Türk denizcisi şehit oldu. </a:t>
            </a:r>
          </a:p>
        </p:txBody>
      </p:sp>
      <p:pic>
        <p:nvPicPr>
          <p:cNvPr id="22530" name="Picture 2" descr="Kanatlı Gençlik | 📝Ankara'daki 4. Ana Jet Üssü'ne bağlı F-104 Starfighter  savaş uçaklarımız. Kolun lideri olan öndeki uçak, 4-286 gövde numarasıyla…  | Instagram">
            <a:extLst>
              <a:ext uri="{FF2B5EF4-FFF2-40B4-BE49-F238E27FC236}">
                <a16:creationId xmlns:a16="http://schemas.microsoft.com/office/drawing/2014/main" id="{393390A5-BF34-4DAE-8D48-653DDC8CD3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3801" y="2861536"/>
            <a:ext cx="2484895" cy="1847850"/>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52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21</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1717"/>
            <a:ext cx="8004997" cy="4563365"/>
          </a:xfrm>
          <a:prstGeom prst="rect">
            <a:avLst/>
          </a:prstGeom>
          <a:noFill/>
        </p:spPr>
        <p:txBody>
          <a:bodyPr wrap="square">
            <a:spAutoFit/>
          </a:bodyPr>
          <a:lstStyle/>
          <a:p>
            <a:pPr marL="285750" indent="-285750">
              <a:buFont typeface="Wingdings" panose="05000000000000000000" pitchFamily="2" charset="2"/>
              <a:buChar char="q"/>
            </a:pPr>
            <a:r>
              <a:rPr lang="tr-TR" sz="2400" b="1" u="sng" dirty="0">
                <a:solidFill>
                  <a:schemeClr val="bg2">
                    <a:lumMod val="50000"/>
                  </a:schemeClr>
                </a:solidFill>
              </a:rPr>
              <a:t>Harekâtın Üçüncü Günü (22 Temmuz)</a:t>
            </a:r>
          </a:p>
          <a:p>
            <a:pPr marL="285750" indent="-285750">
              <a:lnSpc>
                <a:spcPct val="150000"/>
              </a:lnSpc>
              <a:buFont typeface="Wingdings" panose="05000000000000000000" pitchFamily="2" charset="2"/>
              <a:buChar char="ü"/>
            </a:pPr>
            <a:r>
              <a:rPr lang="tr-TR" sz="2000" dirty="0"/>
              <a:t>Harekâtın Yıldız Atma-3 Planı çerçevesinde harekâtın üçüncü gününde Etimesgut’tan kalkan 4 adet C-</a:t>
            </a:r>
            <a:r>
              <a:rPr lang="tr-TR" sz="2000" dirty="0" err="1"/>
              <a:t>160’la</a:t>
            </a:r>
            <a:r>
              <a:rPr lang="tr-TR" sz="2000" dirty="0"/>
              <a:t> </a:t>
            </a:r>
            <a:r>
              <a:rPr lang="tr-TR" sz="2000" dirty="0" err="1"/>
              <a:t>07.05’te</a:t>
            </a:r>
            <a:r>
              <a:rPr lang="tr-TR" sz="2000" dirty="0"/>
              <a:t> </a:t>
            </a:r>
            <a:r>
              <a:rPr lang="tr-TR" sz="2000" dirty="0" err="1"/>
              <a:t>Kırnı</a:t>
            </a:r>
            <a:r>
              <a:rPr lang="tr-TR" sz="2000" dirty="0"/>
              <a:t> kuzeydoğusuna </a:t>
            </a:r>
            <a:r>
              <a:rPr lang="tr-TR" sz="2000" b="1" dirty="0"/>
              <a:t>tıbbı malzeme atıldı</a:t>
            </a:r>
            <a:r>
              <a:rPr lang="tr-TR" sz="2000" dirty="0"/>
              <a:t>. </a:t>
            </a:r>
          </a:p>
          <a:p>
            <a:pPr marL="285750" indent="-285750">
              <a:lnSpc>
                <a:spcPct val="150000"/>
              </a:lnSpc>
              <a:buFont typeface="Wingdings" panose="05000000000000000000" pitchFamily="2" charset="2"/>
              <a:buChar char="ü"/>
            </a:pPr>
            <a:r>
              <a:rPr lang="tr-TR" sz="2000" dirty="0"/>
              <a:t>15 adet C-47 ile Lefkoşa’nın 5 kilometre kuzeyine 300 paraşütçü indirildi. </a:t>
            </a:r>
          </a:p>
          <a:p>
            <a:pPr marL="285750" indent="-285750">
              <a:lnSpc>
                <a:spcPct val="150000"/>
              </a:lnSpc>
              <a:buFont typeface="Wingdings" panose="05000000000000000000" pitchFamily="2" charset="2"/>
              <a:buChar char="ü"/>
            </a:pPr>
            <a:r>
              <a:rPr lang="tr-TR" sz="2000" dirty="0"/>
              <a:t>Etimesgut’ta bulunan 2 adet C-130, 2 adet C-160 ve 15 adet C-</a:t>
            </a:r>
            <a:r>
              <a:rPr lang="tr-TR" sz="2000" dirty="0" err="1"/>
              <a:t>47’ye</a:t>
            </a:r>
            <a:r>
              <a:rPr lang="tr-TR" sz="2000" dirty="0"/>
              <a:t> yüklenen malzemeler </a:t>
            </a:r>
            <a:r>
              <a:rPr lang="tr-TR" sz="2000" dirty="0" err="1"/>
              <a:t>Kırnı’ya</a:t>
            </a:r>
            <a:r>
              <a:rPr lang="tr-TR" sz="2000" dirty="0"/>
              <a:t> saat </a:t>
            </a:r>
            <a:r>
              <a:rPr lang="tr-TR" sz="2000" dirty="0" err="1"/>
              <a:t>15.35’te</a:t>
            </a:r>
            <a:r>
              <a:rPr lang="tr-TR" sz="2000" dirty="0"/>
              <a:t> atıldı.</a:t>
            </a:r>
          </a:p>
          <a:p>
            <a:pPr marL="285750" indent="-285750">
              <a:lnSpc>
                <a:spcPct val="150000"/>
              </a:lnSpc>
              <a:buFont typeface="Wingdings" panose="05000000000000000000" pitchFamily="2" charset="2"/>
              <a:buChar char="ü"/>
            </a:pPr>
            <a:r>
              <a:rPr lang="tr-TR" sz="2000" dirty="0" err="1"/>
              <a:t>141’inci</a:t>
            </a:r>
            <a:r>
              <a:rPr lang="tr-TR" sz="2000" dirty="0"/>
              <a:t> Filo’ya ait F-104 savaş uçakları Ada üzerinde toplamda 17 sortilik havadan yere taarruz görev uçuşlarını icra ettiler.</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2BA119A5-F366-6D04-15CE-2AD41637065B}"/>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sp>
        <p:nvSpPr>
          <p:cNvPr id="6" name="Metin kutusu 5">
            <a:extLst>
              <a:ext uri="{FF2B5EF4-FFF2-40B4-BE49-F238E27FC236}">
                <a16:creationId xmlns:a16="http://schemas.microsoft.com/office/drawing/2014/main" id="{3559CCC4-3CD0-F738-25BF-EEAE88CDCC99}"/>
              </a:ext>
            </a:extLst>
          </p:cNvPr>
          <p:cNvSpPr txBox="1"/>
          <p:nvPr/>
        </p:nvSpPr>
        <p:spPr>
          <a:xfrm>
            <a:off x="706067" y="5224001"/>
            <a:ext cx="11293024" cy="1424044"/>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tr-TR" sz="2000" dirty="0"/>
              <a:t>Çanakkale radarı Yunanistan’a ait </a:t>
            </a:r>
            <a:r>
              <a:rPr lang="tr-TR" sz="2000" dirty="0" err="1"/>
              <a:t>EC</a:t>
            </a:r>
            <a:r>
              <a:rPr lang="tr-TR" sz="2000" dirty="0"/>
              <a:t>-47 tarafından elektronik taarruza maruz bırakıldı. </a:t>
            </a:r>
            <a:r>
              <a:rPr lang="tr-TR" sz="2000" dirty="0" err="1"/>
              <a:t>142’inci</a:t>
            </a:r>
            <a:r>
              <a:rPr lang="tr-TR" sz="2000" dirty="0"/>
              <a:t> Filonun iki F-</a:t>
            </a:r>
            <a:r>
              <a:rPr lang="tr-TR" sz="2000" dirty="0" err="1"/>
              <a:t>102A</a:t>
            </a:r>
            <a:r>
              <a:rPr lang="tr-TR" sz="2000" dirty="0"/>
              <a:t> uçağına </a:t>
            </a:r>
            <a:r>
              <a:rPr lang="tr-TR" sz="2000" dirty="0" err="1"/>
              <a:t>EC-47’yi</a:t>
            </a:r>
            <a:r>
              <a:rPr lang="tr-TR" sz="2000" dirty="0"/>
              <a:t> önleme görevi verildi. </a:t>
            </a:r>
            <a:r>
              <a:rPr lang="tr-TR" sz="2000" b="1" dirty="0"/>
              <a:t>F-</a:t>
            </a:r>
            <a:r>
              <a:rPr lang="tr-TR" sz="2000" b="1" dirty="0" err="1"/>
              <a:t>102A’lar</a:t>
            </a:r>
            <a:r>
              <a:rPr lang="tr-TR" sz="2000" b="1" dirty="0"/>
              <a:t>; </a:t>
            </a:r>
            <a:r>
              <a:rPr lang="tr-TR" sz="2000" b="1" dirty="0" err="1"/>
              <a:t>EC-47’yi</a:t>
            </a:r>
            <a:r>
              <a:rPr lang="tr-TR" sz="2000" b="1" dirty="0"/>
              <a:t> korumaya gelen iki Yunan F-</a:t>
            </a:r>
            <a:r>
              <a:rPr lang="tr-TR" sz="2000" b="1" dirty="0" err="1"/>
              <a:t>5A</a:t>
            </a:r>
            <a:r>
              <a:rPr lang="tr-TR" sz="2000" b="1" dirty="0"/>
              <a:t> uçağından birini düşürünce, diğeri bölgeyi terk etti. </a:t>
            </a:r>
          </a:p>
        </p:txBody>
      </p:sp>
      <p:pic>
        <p:nvPicPr>
          <p:cNvPr id="13" name="Picture 8" descr="Kıbrıs Barış Harekatı'nın 50. yılı. Girne'den Anadolu'ya yol bağladık">
            <a:extLst>
              <a:ext uri="{FF2B5EF4-FFF2-40B4-BE49-F238E27FC236}">
                <a16:creationId xmlns:a16="http://schemas.microsoft.com/office/drawing/2014/main" id="{E6591E2B-35BC-B164-2B81-B308938CC1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985" r="19535" b="48141"/>
          <a:stretch/>
        </p:blipFill>
        <p:spPr bwMode="auto">
          <a:xfrm>
            <a:off x="7124054" y="47805"/>
            <a:ext cx="2687268" cy="1312050"/>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8" name="Picture 30" descr="Türkiye'nin Kıbrıs çıkarması - Vikipedi">
            <a:extLst>
              <a:ext uri="{FF2B5EF4-FFF2-40B4-BE49-F238E27FC236}">
                <a16:creationId xmlns:a16="http://schemas.microsoft.com/office/drawing/2014/main" id="{EBF8C9CB-83C0-48BB-90CC-833E9C007C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6070" y="1012565"/>
            <a:ext cx="2825150" cy="2478427"/>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23556" name="Picture 4" descr="Türk Hava Kuvvetleri : Gururla 108 Yıl | Savunma ve Savunma Sanayi Haberleri">
            <a:extLst>
              <a:ext uri="{FF2B5EF4-FFF2-40B4-BE49-F238E27FC236}">
                <a16:creationId xmlns:a16="http://schemas.microsoft.com/office/drawing/2014/main" id="{4DB98752-5E27-5DA9-7A79-487ED7538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4170" y="3719051"/>
            <a:ext cx="3028950" cy="1504950"/>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50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22</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1717"/>
            <a:ext cx="8004997" cy="2716706"/>
          </a:xfrm>
          <a:prstGeom prst="rect">
            <a:avLst/>
          </a:prstGeom>
          <a:noFill/>
        </p:spPr>
        <p:txBody>
          <a:bodyPr wrap="square">
            <a:spAutoFit/>
          </a:bodyPr>
          <a:lstStyle/>
          <a:p>
            <a:pPr marL="285750" indent="-285750">
              <a:buFont typeface="Wingdings" panose="05000000000000000000" pitchFamily="2" charset="2"/>
              <a:buChar char="q"/>
            </a:pPr>
            <a:r>
              <a:rPr lang="tr-TR" sz="2400" b="1" u="sng" dirty="0">
                <a:solidFill>
                  <a:schemeClr val="bg2">
                    <a:lumMod val="50000"/>
                  </a:schemeClr>
                </a:solidFill>
              </a:rPr>
              <a:t>Harekâtın Üçüncü Günü (22 Temmuz)</a:t>
            </a:r>
          </a:p>
          <a:p>
            <a:pPr marL="285750" indent="-285750">
              <a:lnSpc>
                <a:spcPct val="150000"/>
              </a:lnSpc>
              <a:buFont typeface="Wingdings" panose="05000000000000000000" pitchFamily="2" charset="2"/>
              <a:buChar char="ü"/>
            </a:pPr>
            <a:r>
              <a:rPr lang="tr-TR" sz="2000" dirty="0"/>
              <a:t>22 Temmuz günü 122 taarruz, 12 keşif görevi, 23 hava savunma ve 19 ulaştırma sortisi yapıldı. </a:t>
            </a:r>
          </a:p>
          <a:p>
            <a:pPr marL="285750" indent="-285750">
              <a:lnSpc>
                <a:spcPct val="150000"/>
              </a:lnSpc>
              <a:buFont typeface="Wingdings" panose="05000000000000000000" pitchFamily="2" charset="2"/>
              <a:buChar char="ü"/>
            </a:pPr>
            <a:r>
              <a:rPr lang="tr-TR" sz="2000" dirty="0"/>
              <a:t>1 adet F-</a:t>
            </a:r>
            <a:r>
              <a:rPr lang="tr-TR" sz="2000" dirty="0" err="1"/>
              <a:t>104D</a:t>
            </a:r>
            <a:r>
              <a:rPr lang="tr-TR" sz="2000" dirty="0"/>
              <a:t> düştü, pilotu paraşütle atlayarak kurtuldu. </a:t>
            </a:r>
          </a:p>
          <a:p>
            <a:pPr marL="285750" indent="-285750">
              <a:lnSpc>
                <a:spcPct val="150000"/>
              </a:lnSpc>
              <a:buFont typeface="Wingdings" panose="05000000000000000000" pitchFamily="2" charset="2"/>
              <a:buChar char="ü"/>
            </a:pPr>
            <a:r>
              <a:rPr lang="tr-TR" sz="2000" dirty="0"/>
              <a:t>1 adet F-</a:t>
            </a:r>
            <a:r>
              <a:rPr lang="tr-TR" sz="2000" dirty="0" err="1"/>
              <a:t>102A</a:t>
            </a:r>
            <a:r>
              <a:rPr lang="tr-TR" sz="2000" dirty="0"/>
              <a:t> ve 1 adet F-</a:t>
            </a:r>
            <a:r>
              <a:rPr lang="tr-TR" sz="2000" dirty="0" err="1"/>
              <a:t>100C</a:t>
            </a:r>
            <a:r>
              <a:rPr lang="tr-TR" sz="2000" dirty="0"/>
              <a:t> ise görev dönüşü iniş esnasında kırım geçirdiler. </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7" name="Alt Bilgi Yer Tutucusu 9">
            <a:extLst>
              <a:ext uri="{FF2B5EF4-FFF2-40B4-BE49-F238E27FC236}">
                <a16:creationId xmlns:a16="http://schemas.microsoft.com/office/drawing/2014/main" id="{2BA119A5-F366-6D04-15CE-2AD41637065B}"/>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24578" name="Picture 2" descr="Yerinde Çizer: Türk Hava Kuvvetlerinde F-102 Delta Dagger Kitabı">
            <a:extLst>
              <a:ext uri="{FF2B5EF4-FFF2-40B4-BE49-F238E27FC236}">
                <a16:creationId xmlns:a16="http://schemas.microsoft.com/office/drawing/2014/main" id="{576A24CB-B65A-7567-BC53-BA5FA4B37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688" y="3247287"/>
            <a:ext cx="3732123" cy="1950335"/>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24580" name="Picture 4" descr="F-104 - Kokpitteyiz">
            <a:extLst>
              <a:ext uri="{FF2B5EF4-FFF2-40B4-BE49-F238E27FC236}">
                <a16:creationId xmlns:a16="http://schemas.microsoft.com/office/drawing/2014/main" id="{50C11411-0073-C216-F08D-CAA28ACD66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590" y="680390"/>
            <a:ext cx="3426742" cy="2280341"/>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24582" name="Picture 6" descr="North American F-100 Super Sabre - Kokpitteyiz">
            <a:extLst>
              <a:ext uri="{FF2B5EF4-FFF2-40B4-BE49-F238E27FC236}">
                <a16:creationId xmlns:a16="http://schemas.microsoft.com/office/drawing/2014/main" id="{ED25BEB9-2174-7507-C17C-86B3ECF955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5425" y="4175204"/>
            <a:ext cx="3396308" cy="2044836"/>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15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23</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22384"/>
            <a:ext cx="11016832" cy="5948360"/>
          </a:xfrm>
          <a:prstGeom prst="rect">
            <a:avLst/>
          </a:prstGeom>
          <a:noFill/>
        </p:spPr>
        <p:txBody>
          <a:bodyPr wrap="square">
            <a:spAutoFit/>
          </a:bodyPr>
          <a:lstStyle/>
          <a:p>
            <a:pPr marL="285750" indent="-285750">
              <a:buFont typeface="Wingdings" panose="05000000000000000000" pitchFamily="2" charset="2"/>
              <a:buChar char="q"/>
            </a:pPr>
            <a:r>
              <a:rPr lang="tr-TR" sz="2400" b="1" u="sng" dirty="0">
                <a:solidFill>
                  <a:schemeClr val="bg2">
                    <a:lumMod val="50000"/>
                  </a:schemeClr>
                </a:solidFill>
              </a:rPr>
              <a:t>Hava Harekâtının (Birinci Safha) Değerlendirilmesi</a:t>
            </a:r>
          </a:p>
          <a:p>
            <a:pPr marL="285750" indent="-285750">
              <a:lnSpc>
                <a:spcPct val="150000"/>
              </a:lnSpc>
              <a:buFont typeface="Wingdings" panose="05000000000000000000" pitchFamily="2" charset="2"/>
              <a:buChar char="ü"/>
            </a:pPr>
            <a:r>
              <a:rPr lang="tr-TR" sz="2000" b="1" dirty="0"/>
              <a:t>Ulaştırma Harekâtı Görevleri: </a:t>
            </a:r>
          </a:p>
          <a:p>
            <a:pPr marL="800100" lvl="1" indent="-531813">
              <a:lnSpc>
                <a:spcPct val="150000"/>
              </a:lnSpc>
              <a:buFont typeface="Courier New" panose="02070309020205020404" pitchFamily="49" charset="0"/>
              <a:buChar char="o"/>
            </a:pPr>
            <a:r>
              <a:rPr lang="tr-TR" sz="2000" dirty="0"/>
              <a:t>Etimesgut’taki Hava Ulaştırma Grup Komutanlığı (C-47) ile </a:t>
            </a:r>
            <a:r>
              <a:rPr lang="tr-TR" sz="2000" dirty="0" err="1"/>
              <a:t>Erkilet</a:t>
            </a:r>
            <a:r>
              <a:rPr lang="tr-TR" sz="2000" dirty="0"/>
              <a:t>-Kayseri konuşlu </a:t>
            </a:r>
            <a:r>
              <a:rPr lang="tr-TR" sz="2000" dirty="0" err="1"/>
              <a:t>221’nci</a:t>
            </a:r>
            <a:r>
              <a:rPr lang="tr-TR" sz="2000" dirty="0"/>
              <a:t> Filo Komutanlığı (C-160) ve </a:t>
            </a:r>
            <a:r>
              <a:rPr lang="tr-TR" sz="2000" dirty="0" err="1"/>
              <a:t>222’nci</a:t>
            </a:r>
            <a:r>
              <a:rPr lang="tr-TR" sz="2000" dirty="0"/>
              <a:t> Filo Komutanlığı (C-130) havadan malzeme atma ve hava indirme görevleri için toplamda </a:t>
            </a:r>
            <a:r>
              <a:rPr lang="tr-TR" sz="2000" b="1" dirty="0"/>
              <a:t>132 sorti </a:t>
            </a:r>
            <a:r>
              <a:rPr lang="tr-TR" sz="2000" dirty="0"/>
              <a:t>yaptılar. </a:t>
            </a:r>
          </a:p>
          <a:p>
            <a:pPr marL="285750" indent="-285750">
              <a:lnSpc>
                <a:spcPct val="150000"/>
              </a:lnSpc>
              <a:buFont typeface="Wingdings" panose="05000000000000000000" pitchFamily="2" charset="2"/>
              <a:buChar char="ü"/>
            </a:pPr>
            <a:r>
              <a:rPr lang="tr-TR" sz="2000" b="1" dirty="0"/>
              <a:t>Hava Harekâtına Katılan Muharip Filo Komutanlıkları:</a:t>
            </a:r>
          </a:p>
          <a:p>
            <a:pPr marL="800100" lvl="1" indent="-531813">
              <a:lnSpc>
                <a:spcPct val="150000"/>
              </a:lnSpc>
              <a:buFont typeface="Courier New" panose="02070309020205020404" pitchFamily="49" charset="0"/>
              <a:buChar char="o"/>
            </a:pPr>
            <a:r>
              <a:rPr lang="tr-TR" sz="2000" dirty="0" err="1"/>
              <a:t>111’nci</a:t>
            </a:r>
            <a:r>
              <a:rPr lang="tr-TR" sz="2000" dirty="0"/>
              <a:t> Filo (F-</a:t>
            </a:r>
            <a:r>
              <a:rPr lang="tr-TR" sz="2000" dirty="0" err="1"/>
              <a:t>100D</a:t>
            </a:r>
            <a:r>
              <a:rPr lang="tr-TR" sz="2000" dirty="0"/>
              <a:t>/F) ve </a:t>
            </a:r>
            <a:r>
              <a:rPr lang="tr-TR" sz="2000" dirty="0" err="1"/>
              <a:t>112’nci</a:t>
            </a:r>
            <a:r>
              <a:rPr lang="tr-TR" sz="2000" dirty="0"/>
              <a:t> Filo (F-</a:t>
            </a:r>
            <a:r>
              <a:rPr lang="tr-TR" sz="2000" dirty="0" err="1"/>
              <a:t>100C</a:t>
            </a:r>
            <a:r>
              <a:rPr lang="tr-TR" sz="2000" dirty="0"/>
              <a:t>/F). </a:t>
            </a:r>
          </a:p>
          <a:p>
            <a:pPr marL="800100" lvl="1" indent="-531813">
              <a:lnSpc>
                <a:spcPct val="150000"/>
              </a:lnSpc>
              <a:buFont typeface="Courier New" panose="02070309020205020404" pitchFamily="49" charset="0"/>
              <a:buChar char="o"/>
            </a:pPr>
            <a:r>
              <a:rPr lang="tr-TR" sz="2000" dirty="0" err="1"/>
              <a:t>131’inci</a:t>
            </a:r>
            <a:r>
              <a:rPr lang="tr-TR" sz="2000" dirty="0"/>
              <a:t> ve </a:t>
            </a:r>
            <a:r>
              <a:rPr lang="tr-TR" sz="2000" dirty="0" err="1"/>
              <a:t>132’nci</a:t>
            </a:r>
            <a:r>
              <a:rPr lang="tr-TR" sz="2000" dirty="0"/>
              <a:t> Filolar (F-</a:t>
            </a:r>
            <a:r>
              <a:rPr lang="tr-TR" sz="2000" dirty="0" err="1"/>
              <a:t>100C</a:t>
            </a:r>
            <a:r>
              <a:rPr lang="tr-TR" sz="2000" dirty="0"/>
              <a:t>). </a:t>
            </a:r>
          </a:p>
          <a:p>
            <a:pPr marL="800100" lvl="1" indent="-531813">
              <a:lnSpc>
                <a:spcPct val="150000"/>
              </a:lnSpc>
              <a:buFont typeface="Courier New" panose="02070309020205020404" pitchFamily="49" charset="0"/>
              <a:buChar char="o"/>
            </a:pPr>
            <a:r>
              <a:rPr lang="tr-TR" sz="2000" dirty="0" err="1"/>
              <a:t>141’inci</a:t>
            </a:r>
            <a:r>
              <a:rPr lang="tr-TR" sz="2000" dirty="0"/>
              <a:t> Filo (F-</a:t>
            </a:r>
            <a:r>
              <a:rPr lang="tr-TR" sz="2000" dirty="0" err="1"/>
              <a:t>104G</a:t>
            </a:r>
            <a:r>
              <a:rPr lang="tr-TR" sz="2000" dirty="0"/>
              <a:t>). </a:t>
            </a:r>
          </a:p>
          <a:p>
            <a:pPr marL="800100" lvl="1" indent="-531813">
              <a:lnSpc>
                <a:spcPct val="150000"/>
              </a:lnSpc>
              <a:buFont typeface="Courier New" panose="02070309020205020404" pitchFamily="49" charset="0"/>
              <a:buChar char="o"/>
            </a:pPr>
            <a:r>
              <a:rPr lang="tr-TR" sz="2000" dirty="0" err="1"/>
              <a:t>152’nci</a:t>
            </a:r>
            <a:r>
              <a:rPr lang="tr-TR" sz="2000" dirty="0"/>
              <a:t> Filo (F-5). </a:t>
            </a:r>
          </a:p>
          <a:p>
            <a:pPr marL="800100" lvl="1" indent="-531813">
              <a:lnSpc>
                <a:spcPct val="150000"/>
              </a:lnSpc>
              <a:buFont typeface="Courier New" panose="02070309020205020404" pitchFamily="49" charset="0"/>
              <a:buChar char="o"/>
            </a:pPr>
            <a:r>
              <a:rPr lang="tr-TR" sz="2000" dirty="0" err="1"/>
              <a:t>171’inci</a:t>
            </a:r>
            <a:r>
              <a:rPr lang="tr-TR" sz="2000" dirty="0"/>
              <a:t> ve </a:t>
            </a:r>
            <a:r>
              <a:rPr lang="tr-TR" sz="2000" dirty="0" err="1"/>
              <a:t>172’nci</a:t>
            </a:r>
            <a:r>
              <a:rPr lang="tr-TR" sz="2000" dirty="0"/>
              <a:t> Filolar (F-</a:t>
            </a:r>
            <a:r>
              <a:rPr lang="tr-TR" sz="2000" dirty="0" err="1"/>
              <a:t>100D</a:t>
            </a:r>
            <a:r>
              <a:rPr lang="tr-TR" sz="2000" dirty="0"/>
              <a:t>/F). </a:t>
            </a:r>
          </a:p>
          <a:p>
            <a:pPr marL="800100" lvl="1" indent="-531813">
              <a:lnSpc>
                <a:spcPct val="150000"/>
              </a:lnSpc>
              <a:buFont typeface="Courier New" panose="02070309020205020404" pitchFamily="49" charset="0"/>
              <a:buChar char="o"/>
            </a:pPr>
            <a:r>
              <a:rPr lang="tr-TR" sz="2000" dirty="0" err="1"/>
              <a:t>181’inci</a:t>
            </a:r>
            <a:r>
              <a:rPr lang="tr-TR" sz="2000" dirty="0"/>
              <a:t> Filo (F-</a:t>
            </a:r>
            <a:r>
              <a:rPr lang="tr-TR" sz="2000" dirty="0" err="1"/>
              <a:t>100C</a:t>
            </a:r>
            <a:r>
              <a:rPr lang="tr-TR" sz="2000" dirty="0"/>
              <a:t>/F) ve </a:t>
            </a:r>
            <a:r>
              <a:rPr lang="tr-TR" sz="2000" dirty="0" err="1"/>
              <a:t>184’üncü</a:t>
            </a:r>
            <a:r>
              <a:rPr lang="tr-TR" sz="2000" dirty="0"/>
              <a:t> Filo (RF-</a:t>
            </a:r>
            <a:r>
              <a:rPr lang="tr-TR" sz="2000" dirty="0" err="1"/>
              <a:t>84F</a:t>
            </a:r>
            <a:r>
              <a:rPr lang="tr-TR" sz="2000" dirty="0"/>
              <a:t>). </a:t>
            </a:r>
          </a:p>
          <a:p>
            <a:pPr marL="800100" lvl="1" indent="-531813">
              <a:lnSpc>
                <a:spcPct val="150000"/>
              </a:lnSpc>
              <a:buFont typeface="Courier New" panose="02070309020205020404" pitchFamily="49" charset="0"/>
              <a:buChar char="o"/>
            </a:pPr>
            <a:r>
              <a:rPr lang="tr-TR" sz="2000" dirty="0" err="1"/>
              <a:t>191’inci</a:t>
            </a:r>
            <a:r>
              <a:rPr lang="tr-TR" sz="2000" dirty="0"/>
              <a:t> Filo (F-</a:t>
            </a:r>
            <a:r>
              <a:rPr lang="tr-TR" sz="2000" dirty="0" err="1"/>
              <a:t>104G</a:t>
            </a:r>
            <a:r>
              <a:rPr lang="tr-TR" sz="2000" dirty="0"/>
              <a:t>) </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6156" name="Picture 12" descr="EskidenFotoğraflar | 1974 / Kıbrıs Barış Harekâtı'nda görev alan 191. Filo  pilotları… . . #kıbrıs #asker #eskidenfotograflar | Instagram">
            <a:extLst>
              <a:ext uri="{FF2B5EF4-FFF2-40B4-BE49-F238E27FC236}">
                <a16:creationId xmlns:a16="http://schemas.microsoft.com/office/drawing/2014/main" id="{4D133A5E-DC4E-F21F-7D0A-DF49982DE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390" y="3645058"/>
            <a:ext cx="3102066" cy="2244298"/>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503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24</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22384"/>
            <a:ext cx="11016832" cy="3970318"/>
          </a:xfrm>
          <a:prstGeom prst="rect">
            <a:avLst/>
          </a:prstGeom>
          <a:noFill/>
        </p:spPr>
        <p:txBody>
          <a:bodyPr wrap="square">
            <a:spAutoFit/>
          </a:bodyPr>
          <a:lstStyle/>
          <a:p>
            <a:pPr marL="285750" indent="-285750">
              <a:buFont typeface="Wingdings" panose="05000000000000000000" pitchFamily="2" charset="2"/>
              <a:buChar char="q"/>
            </a:pPr>
            <a:r>
              <a:rPr lang="tr-TR" sz="2400" b="1" u="sng" dirty="0">
                <a:solidFill>
                  <a:schemeClr val="bg2">
                    <a:lumMod val="50000"/>
                  </a:schemeClr>
                </a:solidFill>
              </a:rPr>
              <a:t>Hava Harekâtının (Birinci Safha) Değerlendirilmesi</a:t>
            </a:r>
          </a:p>
          <a:p>
            <a:pPr marL="285750" indent="-285750">
              <a:lnSpc>
                <a:spcPct val="150000"/>
              </a:lnSpc>
              <a:buFont typeface="Wingdings" panose="05000000000000000000" pitchFamily="2" charset="2"/>
              <a:buChar char="ü"/>
            </a:pPr>
            <a:r>
              <a:rPr lang="tr-TR" sz="2000" b="1" dirty="0"/>
              <a:t>Taarruz, Himaye ve Keşif Görevleri:</a:t>
            </a:r>
          </a:p>
          <a:p>
            <a:pPr marL="800100" lvl="1" indent="-531813">
              <a:lnSpc>
                <a:spcPct val="150000"/>
              </a:lnSpc>
              <a:buFont typeface="Courier New" panose="02070309020205020404" pitchFamily="49" charset="0"/>
              <a:buChar char="o"/>
            </a:pPr>
            <a:r>
              <a:rPr lang="tr-TR" sz="2000" dirty="0"/>
              <a:t>Muharip Filolar toplamda 599 sorti taarruz, savunma ve keşif görevi icra ederken, ulaştırma filoları da 132 sorti uçuş gerçekleştirdiler. Böylece Harekâtın ilk safhasında Türk Hava Kuvvetleri toplamda 733 sorti yaptı. </a:t>
            </a:r>
          </a:p>
          <a:p>
            <a:pPr marL="285750" lvl="1" indent="-285750">
              <a:lnSpc>
                <a:spcPct val="150000"/>
              </a:lnSpc>
              <a:buFont typeface="Wingdings" panose="05000000000000000000" pitchFamily="2" charset="2"/>
              <a:buChar char="ü"/>
            </a:pPr>
            <a:r>
              <a:rPr lang="tr-TR" sz="2000" b="1" dirty="0"/>
              <a:t>Uçak ve Personel Kayıpları:</a:t>
            </a:r>
          </a:p>
          <a:p>
            <a:pPr marL="800100" lvl="1" indent="-531813">
              <a:lnSpc>
                <a:spcPct val="150000"/>
              </a:lnSpc>
              <a:buFont typeface="Courier New" panose="02070309020205020404" pitchFamily="49" charset="0"/>
              <a:buChar char="o"/>
            </a:pPr>
            <a:r>
              <a:rPr lang="tr-TR" sz="2000" dirty="0"/>
              <a:t>Harekâtın birinci safhasındaki hava görevleri esnasında </a:t>
            </a:r>
            <a:r>
              <a:rPr lang="tr-TR" sz="2000" b="1" dirty="0" err="1"/>
              <a:t>6’sı</a:t>
            </a:r>
            <a:r>
              <a:rPr lang="tr-TR" sz="2000" b="1" dirty="0"/>
              <a:t> F-100, </a:t>
            </a:r>
            <a:r>
              <a:rPr lang="tr-TR" sz="2000" b="1" dirty="0" err="1"/>
              <a:t>1’i</a:t>
            </a:r>
            <a:r>
              <a:rPr lang="tr-TR" sz="2000" b="1" dirty="0"/>
              <a:t> F-104 ve </a:t>
            </a:r>
            <a:r>
              <a:rPr lang="tr-TR" sz="2000" b="1" dirty="0" err="1"/>
              <a:t>1’i</a:t>
            </a:r>
            <a:r>
              <a:rPr lang="tr-TR" sz="2000" b="1" dirty="0"/>
              <a:t> RF-</a:t>
            </a:r>
            <a:r>
              <a:rPr lang="tr-TR" sz="2000" b="1" dirty="0" err="1"/>
              <a:t>84F</a:t>
            </a:r>
            <a:r>
              <a:rPr lang="tr-TR" sz="2000" b="1" dirty="0"/>
              <a:t> olmak üzere toplamda 8 uçak kaybedildi.</a:t>
            </a:r>
          </a:p>
          <a:p>
            <a:pPr marL="285750" indent="-285750">
              <a:buFont typeface="Wingdings" panose="05000000000000000000" pitchFamily="2" charset="2"/>
              <a:buChar char="ü"/>
            </a:pPr>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7170" name="Picture 2" descr="İkinci Kıbrıs Barış Harekâtında (14-16 Ağustos 1974) Türk Hava Kuvvetleri  (Bölüm -6) | Stratejik Araştırmalar Merkezi - STRASAM.ORG ®">
            <a:extLst>
              <a:ext uri="{FF2B5EF4-FFF2-40B4-BE49-F238E27FC236}">
                <a16:creationId xmlns:a16="http://schemas.microsoft.com/office/drawing/2014/main" id="{62366544-98CE-2290-230C-B38CAA29F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355" y="136525"/>
            <a:ext cx="2318755" cy="159147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4098" name="Picture 2" descr="Çobanköy'de bir F-104 kazası… – Tolga Özbek">
            <a:extLst>
              <a:ext uri="{FF2B5EF4-FFF2-40B4-BE49-F238E27FC236}">
                <a16:creationId xmlns:a16="http://schemas.microsoft.com/office/drawing/2014/main" id="{5476708E-9D4E-03BB-FA4B-DBAFC7E0A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595" y="4609571"/>
            <a:ext cx="3103535" cy="173798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23554" name="Picture 2" descr="F-102 Delta Dagger, Türk Hava Kuvvetleri tarafından kullanılan tek delta  kanat uçak. F-102 diğer uçaklar gibi top yerine sadece füze kullanan ilk  uçaklardandır. : r/TurkishArmyHistory">
            <a:extLst>
              <a:ext uri="{FF2B5EF4-FFF2-40B4-BE49-F238E27FC236}">
                <a16:creationId xmlns:a16="http://schemas.microsoft.com/office/drawing/2014/main" id="{95C0D075-5CD2-77F2-4B91-73EF016168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2981" y="4609571"/>
            <a:ext cx="2667000" cy="1714500"/>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2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25</a:t>
            </a:fld>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pic>
        <p:nvPicPr>
          <p:cNvPr id="17" name="Picture 16" descr="MSB'den Kıbrıs Barış Harekatı paylaşımı">
            <a:extLst>
              <a:ext uri="{FF2B5EF4-FFF2-40B4-BE49-F238E27FC236}">
                <a16:creationId xmlns:a16="http://schemas.microsoft.com/office/drawing/2014/main" id="{107C257F-EA94-E3CC-F489-142AE9C9C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128" y="1024707"/>
            <a:ext cx="9899888" cy="5543937"/>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26</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7218"/>
            <a:ext cx="10825687"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İkinci Safhası (14 - 16 Ağustos)</a:t>
            </a:r>
          </a:p>
          <a:p>
            <a:pPr marL="285750" indent="-285750">
              <a:lnSpc>
                <a:spcPct val="150000"/>
              </a:lnSpc>
              <a:buFont typeface="Wingdings" panose="05000000000000000000" pitchFamily="2" charset="2"/>
              <a:buChar char="ü"/>
            </a:pPr>
            <a:r>
              <a:rPr lang="tr-TR" sz="2000" dirty="0"/>
              <a:t>Hava Kuvvetleri filoları tekrar harekât konuş yerlerine intikal </a:t>
            </a:r>
          </a:p>
          <a:p>
            <a:pPr>
              <a:lnSpc>
                <a:spcPct val="150000"/>
              </a:lnSpc>
            </a:pPr>
            <a:r>
              <a:rPr lang="tr-TR" sz="2000" dirty="0"/>
              <a:t>     ettirildiler ve hazırlık seviyeleri yükseltildi. </a:t>
            </a:r>
          </a:p>
          <a:p>
            <a:pPr marL="800100" lvl="1" indent="-531813">
              <a:lnSpc>
                <a:spcPct val="150000"/>
              </a:lnSpc>
              <a:buFont typeface="Courier New" panose="02070309020205020404" pitchFamily="49" charset="0"/>
              <a:buChar char="o"/>
            </a:pPr>
            <a:r>
              <a:rPr lang="tr-TR" sz="2000" dirty="0" err="1"/>
              <a:t>142’nci</a:t>
            </a:r>
            <a:r>
              <a:rPr lang="tr-TR" sz="2000" dirty="0"/>
              <a:t> Filo (F-102) </a:t>
            </a:r>
            <a:r>
              <a:rPr lang="tr-TR" sz="2000" dirty="0" err="1"/>
              <a:t>Mürted’den</a:t>
            </a:r>
            <a:r>
              <a:rPr lang="tr-TR" sz="2000" dirty="0"/>
              <a:t> Balıkesir’e, </a:t>
            </a:r>
          </a:p>
          <a:p>
            <a:pPr marL="800100" lvl="1" indent="-531813">
              <a:lnSpc>
                <a:spcPct val="150000"/>
              </a:lnSpc>
              <a:buFont typeface="Courier New" panose="02070309020205020404" pitchFamily="49" charset="0"/>
              <a:buChar char="o"/>
            </a:pPr>
            <a:r>
              <a:rPr lang="tr-TR" sz="2000" dirty="0" err="1"/>
              <a:t>152’nci</a:t>
            </a:r>
            <a:r>
              <a:rPr lang="tr-TR" sz="2000" dirty="0"/>
              <a:t> Filo (F-</a:t>
            </a:r>
            <a:r>
              <a:rPr lang="tr-TR" sz="2000" dirty="0" err="1"/>
              <a:t>5A</a:t>
            </a:r>
            <a:r>
              <a:rPr lang="tr-TR" sz="2000" dirty="0"/>
              <a:t>) Merzifon’dan Yenişehir’e, </a:t>
            </a:r>
          </a:p>
          <a:p>
            <a:pPr marL="800100" lvl="1" indent="-531813">
              <a:lnSpc>
                <a:spcPct val="150000"/>
              </a:lnSpc>
              <a:buFont typeface="Courier New" panose="02070309020205020404" pitchFamily="49" charset="0"/>
              <a:buChar char="o"/>
            </a:pPr>
            <a:r>
              <a:rPr lang="tr-TR" sz="2000" dirty="0" err="1"/>
              <a:t>184’üncü</a:t>
            </a:r>
            <a:r>
              <a:rPr lang="tr-TR" sz="2000" dirty="0"/>
              <a:t> Keşif Filo (RF-84) Diyarbakır’dan İncirlik’e, </a:t>
            </a:r>
          </a:p>
          <a:p>
            <a:pPr marL="800100" lvl="1" indent="-531813">
              <a:lnSpc>
                <a:spcPct val="150000"/>
              </a:lnSpc>
              <a:buFont typeface="Courier New" panose="02070309020205020404" pitchFamily="49" charset="0"/>
              <a:buChar char="o"/>
            </a:pPr>
            <a:r>
              <a:rPr lang="tr-TR" sz="2000" dirty="0"/>
              <a:t>Deniz Havacılık 301. Filo (S-</a:t>
            </a:r>
            <a:r>
              <a:rPr lang="tr-TR" sz="2000" dirty="0" err="1"/>
              <a:t>2E</a:t>
            </a:r>
            <a:r>
              <a:rPr lang="tr-TR" sz="2000" dirty="0"/>
              <a:t>/T) Bandırma’dan Antalya’ya </a:t>
            </a:r>
            <a:r>
              <a:rPr lang="tr-TR" sz="2000" b="1" dirty="0"/>
              <a:t>intikal ettirildiler</a:t>
            </a:r>
            <a:r>
              <a:rPr lang="tr-TR" sz="2000" dirty="0"/>
              <a:t>. </a:t>
            </a:r>
          </a:p>
          <a:p>
            <a:pPr marL="800100" lvl="1" indent="-531813">
              <a:lnSpc>
                <a:spcPct val="150000"/>
              </a:lnSpc>
              <a:buFont typeface="Courier New" panose="02070309020205020404" pitchFamily="49" charset="0"/>
              <a:buChar char="o"/>
            </a:pPr>
            <a:r>
              <a:rPr lang="tr-TR" sz="2000" dirty="0"/>
              <a:t>Birinci harekâttan bu yana İncirlik’te konuşlu 171, 172 ve 1/2 </a:t>
            </a:r>
            <a:r>
              <a:rPr lang="tr-TR" sz="2000" dirty="0" err="1"/>
              <a:t>181’inci</a:t>
            </a:r>
            <a:r>
              <a:rPr lang="tr-TR" sz="2000" dirty="0"/>
              <a:t> Filolar ile Antalya’daki 1/2 </a:t>
            </a:r>
            <a:r>
              <a:rPr lang="tr-TR" sz="2000" dirty="0" err="1"/>
              <a:t>181’inci</a:t>
            </a:r>
            <a:r>
              <a:rPr lang="tr-TR" sz="2000" dirty="0"/>
              <a:t> Filonun uçakları bulundukları yerden görev yaptılar. </a:t>
            </a:r>
          </a:p>
          <a:p>
            <a:pPr marL="285750" indent="-285750">
              <a:lnSpc>
                <a:spcPct val="150000"/>
              </a:lnSpc>
              <a:buFont typeface="Wingdings" panose="05000000000000000000" pitchFamily="2" charset="2"/>
              <a:buChar char="ü"/>
            </a:pPr>
            <a:r>
              <a:rPr lang="tr-TR" sz="2000" dirty="0"/>
              <a:t>“İkinci Barış Harekâtı”, saat </a:t>
            </a:r>
            <a:r>
              <a:rPr lang="tr-TR" sz="2000" dirty="0" err="1"/>
              <a:t>02.00’de</a:t>
            </a:r>
            <a:r>
              <a:rPr lang="tr-TR" sz="2000" dirty="0"/>
              <a:t> donanmanın ateşiyle başladı. </a:t>
            </a:r>
          </a:p>
          <a:p>
            <a:pPr marL="285750" indent="-285750">
              <a:lnSpc>
                <a:spcPct val="150000"/>
              </a:lnSpc>
              <a:buFont typeface="Wingdings" panose="05000000000000000000" pitchFamily="2" charset="2"/>
              <a:buChar char="ü"/>
            </a:pPr>
            <a:r>
              <a:rPr lang="tr-TR" sz="2000" b="1" dirty="0"/>
              <a:t>Türk savaş uçakları 06.00 - 06.25 saatleri arasında Rum mevziilerini bombaladılar. </a:t>
            </a:r>
          </a:p>
          <a:p>
            <a:pPr marL="285750" indent="-285750">
              <a:lnSpc>
                <a:spcPct val="150000"/>
              </a:lnSpc>
              <a:buFont typeface="Wingdings" panose="05000000000000000000" pitchFamily="2" charset="2"/>
              <a:buChar char="ü"/>
            </a:pPr>
            <a:r>
              <a:rPr lang="tr-TR" sz="2000" dirty="0" err="1"/>
              <a:t>Grammer</a:t>
            </a:r>
            <a:r>
              <a:rPr lang="tr-TR" sz="2000" dirty="0"/>
              <a:t> School Tepe’sini kuşatan Kıbrıs Türk Alayı’na yakın hava desteği sağlandı.</a:t>
            </a:r>
          </a:p>
          <a:p>
            <a:pPr marL="285750" indent="-285750">
              <a:lnSpc>
                <a:spcPct val="150000"/>
              </a:lnSpc>
              <a:buFont typeface="Wingdings" panose="05000000000000000000" pitchFamily="2" charset="2"/>
              <a:buChar char="ü"/>
            </a:pPr>
            <a:r>
              <a:rPr lang="tr-TR" sz="2000" dirty="0"/>
              <a:t>Türk gemilerine saldırıya hazırlanan </a:t>
            </a:r>
            <a:r>
              <a:rPr lang="tr-TR" sz="2000" dirty="0" err="1"/>
              <a:t>RMMO’ya</a:t>
            </a:r>
            <a:r>
              <a:rPr lang="tr-TR" sz="2000" dirty="0"/>
              <a:t> ait bir hücumbot etkisiz hale getirildi.</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İkinci Safhası</a:t>
            </a:r>
          </a:p>
        </p:txBody>
      </p:sp>
      <p:pic>
        <p:nvPicPr>
          <p:cNvPr id="7174" name="Picture 6" descr="F-84 T H U N D E R S T R E A K🔥 🇹🇷 Türkiye'de Hizmete Giriş (F-84G)  (1952) Hizmetten Çıkış (RF-84F) (1980) Türk hava kuvvetlerindeki… |  Instagram">
            <a:extLst>
              <a:ext uri="{FF2B5EF4-FFF2-40B4-BE49-F238E27FC236}">
                <a16:creationId xmlns:a16="http://schemas.microsoft.com/office/drawing/2014/main" id="{5BDD1E1D-CD38-14D8-4711-E623427742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69"/>
          <a:stretch/>
        </p:blipFill>
        <p:spPr bwMode="auto">
          <a:xfrm>
            <a:off x="9370485" y="1069650"/>
            <a:ext cx="2143125" cy="2019489"/>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30" name="Resim 29" descr="insan yüzü, geçmişe dönük tarz, kişi, şahıs, gazete içeren bir resim&#10;&#10;Açıklama otomatik olarak oluşturuldu">
            <a:extLst>
              <a:ext uri="{FF2B5EF4-FFF2-40B4-BE49-F238E27FC236}">
                <a16:creationId xmlns:a16="http://schemas.microsoft.com/office/drawing/2014/main" id="{65EA96F9-A01E-8995-B0FF-07ABF2241229}"/>
              </a:ext>
            </a:extLst>
          </p:cNvPr>
          <p:cNvPicPr>
            <a:picLocks noChangeAspect="1"/>
          </p:cNvPicPr>
          <p:nvPr/>
        </p:nvPicPr>
        <p:blipFill>
          <a:blip r:embed="rId5"/>
          <a:stretch>
            <a:fillRect/>
          </a:stretch>
        </p:blipFill>
        <p:spPr>
          <a:xfrm rot="10800000">
            <a:off x="7206712" y="1826961"/>
            <a:ext cx="1996094" cy="1262178"/>
          </a:xfrm>
          <a:prstGeom prst="rect">
            <a:avLst/>
          </a:prstGeom>
          <a:noFill/>
          <a:ln w="38100">
            <a:solidFill>
              <a:schemeClr val="accent2"/>
            </a:solidFill>
          </a:ln>
        </p:spPr>
      </p:pic>
    </p:spTree>
    <p:extLst>
      <p:ext uri="{BB962C8B-B14F-4D97-AF65-F5344CB8AC3E}">
        <p14:creationId xmlns:p14="http://schemas.microsoft.com/office/powerpoint/2010/main" val="225484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27</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7218"/>
            <a:ext cx="10825687"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İkinci Safhası (14 - 16 Ağustos)</a:t>
            </a:r>
          </a:p>
          <a:p>
            <a:pPr marL="285750" indent="-285750">
              <a:lnSpc>
                <a:spcPct val="150000"/>
              </a:lnSpc>
              <a:buFont typeface="Wingdings" panose="05000000000000000000" pitchFamily="2" charset="2"/>
              <a:buChar char="ü"/>
            </a:pPr>
            <a:r>
              <a:rPr lang="tr-TR" sz="2000" dirty="0"/>
              <a:t>F-100 uçakları ile yumuşatma harekâtına devam edildi. </a:t>
            </a:r>
          </a:p>
          <a:p>
            <a:pPr marL="285750" indent="-285750">
              <a:lnSpc>
                <a:spcPct val="150000"/>
              </a:lnSpc>
              <a:buFont typeface="Wingdings" panose="05000000000000000000" pitchFamily="2" charset="2"/>
              <a:buChar char="ü"/>
            </a:pPr>
            <a:r>
              <a:rPr lang="tr-TR" sz="2000" dirty="0"/>
              <a:t>Türk jetleri özellikle Girne-Lefkoşa hattının doğusundaki düşman ön hat mevzilerinin derinliklerine taarruz ederken, yakın hava desteği ve keşif görevlerini yerine getirdiler. </a:t>
            </a:r>
          </a:p>
          <a:p>
            <a:pPr marL="285750" indent="-285750">
              <a:lnSpc>
                <a:spcPct val="150000"/>
              </a:lnSpc>
              <a:buFont typeface="Wingdings" panose="05000000000000000000" pitchFamily="2" charset="2"/>
              <a:buChar char="ü"/>
            </a:pPr>
            <a:r>
              <a:rPr lang="tr-TR" sz="2000" dirty="0"/>
              <a:t>Plan dâhilinde müşterek bir harekât icra etmekte olan Türk Ordusu, 15 Ağustos’ta Mağusa’yı, 16 Ağustos’ta </a:t>
            </a:r>
            <a:r>
              <a:rPr lang="tr-TR" sz="2000" dirty="0" err="1"/>
              <a:t>Lefke’yi</a:t>
            </a:r>
            <a:r>
              <a:rPr lang="tr-TR" sz="2000" dirty="0"/>
              <a:t> ele geçirirken, Türk savaş uçakları da kara harekâtının hava desteğini başarıyla yerine getirdiler. </a:t>
            </a:r>
          </a:p>
          <a:p>
            <a:pPr marL="285750" indent="-285750">
              <a:lnSpc>
                <a:spcPct val="150000"/>
              </a:lnSpc>
              <a:buFont typeface="Wingdings" panose="05000000000000000000" pitchFamily="2" charset="2"/>
              <a:buChar char="ü"/>
            </a:pPr>
            <a:r>
              <a:rPr lang="tr-TR" sz="2000" dirty="0"/>
              <a:t>Harekâtın bu safhasında </a:t>
            </a:r>
            <a:r>
              <a:rPr lang="tr-TR" sz="2000" dirty="0" err="1"/>
              <a:t>171’inci</a:t>
            </a:r>
            <a:r>
              <a:rPr lang="tr-TR" sz="2000" dirty="0"/>
              <a:t> Filo; 29 görev / 70 sorti, </a:t>
            </a:r>
            <a:r>
              <a:rPr lang="tr-TR" sz="2000" dirty="0" err="1"/>
              <a:t>172’nci</a:t>
            </a:r>
            <a:r>
              <a:rPr lang="tr-TR" sz="2000" dirty="0"/>
              <a:t> Filo; 29 görev / 47 sorti, </a:t>
            </a:r>
            <a:r>
              <a:rPr lang="tr-TR" sz="2000" dirty="0" err="1"/>
              <a:t>181’inci</a:t>
            </a:r>
            <a:r>
              <a:rPr lang="tr-TR" sz="2000" dirty="0"/>
              <a:t> Filo; 18 görev / 46 sorti ve </a:t>
            </a:r>
            <a:r>
              <a:rPr lang="tr-TR" sz="2000" dirty="0" err="1"/>
              <a:t>184’üncü</a:t>
            </a:r>
            <a:r>
              <a:rPr lang="tr-TR" sz="2000" dirty="0"/>
              <a:t> Filo; keşif görevi / 34 sorti olmak üzere toplamda filolar 197 sorti icra ettiler. </a:t>
            </a:r>
          </a:p>
          <a:p>
            <a:pPr marL="285750" indent="-285750">
              <a:lnSpc>
                <a:spcPct val="150000"/>
              </a:lnSpc>
              <a:buFont typeface="Wingdings" panose="05000000000000000000" pitchFamily="2" charset="2"/>
              <a:buChar char="ü"/>
            </a:pPr>
            <a:r>
              <a:rPr lang="tr-TR" sz="2000" dirty="0"/>
              <a:t>Türk savaş uçakları; 3 tank, 14 top mevzii, 3 uçaksavar mevzii, 33 askerî vasıta, 24 askerî bina, 4 askeri treyler ve 6 radyo istasyonunu imha ettiler. Rumların kontrolü altındaki </a:t>
            </a:r>
            <a:r>
              <a:rPr lang="tr-TR" sz="2000" dirty="0" err="1"/>
              <a:t>Nicosia</a:t>
            </a:r>
            <a:r>
              <a:rPr lang="tr-TR" sz="2000" dirty="0"/>
              <a:t> Havalimanındaki iki adet </a:t>
            </a:r>
            <a:r>
              <a:rPr lang="tr-TR" sz="2000" dirty="0" err="1"/>
              <a:t>Trident</a:t>
            </a:r>
            <a:r>
              <a:rPr lang="tr-TR" sz="2000" dirty="0"/>
              <a:t> tipi jet yolcu uçağı vuruldu. </a:t>
            </a:r>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İkinci Safhası</a:t>
            </a:r>
          </a:p>
        </p:txBody>
      </p:sp>
      <p:pic>
        <p:nvPicPr>
          <p:cNvPr id="20" name="Picture 20" descr="Kıbrıs Barış Harekatı'nın 45. yılı - Son Dakika Türkiye Haberleri | NTV  Haber">
            <a:extLst>
              <a:ext uri="{FF2B5EF4-FFF2-40B4-BE49-F238E27FC236}">
                <a16:creationId xmlns:a16="http://schemas.microsoft.com/office/drawing/2014/main" id="{DF9B30AC-18E5-70AD-E8F1-B8654EB9D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283" y="49807"/>
            <a:ext cx="2590800" cy="176212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28</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6883"/>
            <a:ext cx="10628085"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Genel Değerlendirme</a:t>
            </a:r>
          </a:p>
          <a:p>
            <a:pPr marL="285750" indent="-285750">
              <a:lnSpc>
                <a:spcPct val="150000"/>
              </a:lnSpc>
              <a:buFont typeface="Wingdings" panose="05000000000000000000" pitchFamily="2" charset="2"/>
              <a:buChar char="ü"/>
            </a:pPr>
            <a:r>
              <a:rPr lang="tr-TR" sz="2000" dirty="0"/>
              <a:t>Kıbrıs Barış Harekâtı, üç kuvvetin birlikte kullanıldığı ilk denizaşırı harekât olmuştur.</a:t>
            </a:r>
          </a:p>
          <a:p>
            <a:pPr marL="285750" indent="-285750">
              <a:lnSpc>
                <a:spcPct val="150000"/>
              </a:lnSpc>
              <a:buFont typeface="Wingdings" panose="05000000000000000000" pitchFamily="2" charset="2"/>
              <a:buChar char="ü"/>
            </a:pPr>
            <a:r>
              <a:rPr lang="tr-TR" sz="2000" dirty="0"/>
              <a:t>Hava Harekâtı, Hava Harekât Merkezi’nden verilen </a:t>
            </a:r>
            <a:r>
              <a:rPr lang="tr-TR" sz="2000" b="1" dirty="0"/>
              <a:t>günlük direktiflere uygun olarak müşterek harekât merkeziyle koordineli olarak planlandı, icra edildi</a:t>
            </a:r>
            <a:r>
              <a:rPr lang="tr-TR" sz="2000" dirty="0"/>
              <a:t>. </a:t>
            </a:r>
          </a:p>
          <a:p>
            <a:pPr marL="285750" indent="-285750">
              <a:lnSpc>
                <a:spcPct val="150000"/>
              </a:lnSpc>
              <a:buFont typeface="Wingdings" panose="05000000000000000000" pitchFamily="2" charset="2"/>
              <a:buChar char="ü"/>
            </a:pPr>
            <a:r>
              <a:rPr lang="tr-TR" sz="2000" dirty="0"/>
              <a:t>Yakın hava desteği, taktik keşif ve hava indirme görevlerine gayretin çoğu ayrılırken, ilave olarak tecrit, himaye ve taarruz görevleri de yapıldı. </a:t>
            </a:r>
          </a:p>
          <a:p>
            <a:pPr marL="285750" indent="-285750">
              <a:lnSpc>
                <a:spcPct val="150000"/>
              </a:lnSpc>
              <a:buFont typeface="Wingdings" panose="05000000000000000000" pitchFamily="2" charset="2"/>
              <a:buChar char="ü"/>
            </a:pPr>
            <a:r>
              <a:rPr lang="tr-TR" sz="2000" dirty="0"/>
              <a:t>Harekâtın ikinci safhasında, koordine usulleri iyileştirildi, müşterek manevra planıyla uyumlu hava destek planı geliştirildi. </a:t>
            </a:r>
          </a:p>
          <a:p>
            <a:pPr marL="285750" indent="-285750">
              <a:lnSpc>
                <a:spcPct val="150000"/>
              </a:lnSpc>
              <a:buFont typeface="Wingdings" panose="05000000000000000000" pitchFamily="2" charset="2"/>
              <a:buChar char="ü"/>
            </a:pPr>
            <a:r>
              <a:rPr lang="tr-TR" sz="2000" b="1" dirty="0"/>
              <a:t>Kıbrıs Barış Harekâtı boyunca toplamda 1.000 sortinin üzerinde uçuş icra edildi. </a:t>
            </a:r>
          </a:p>
          <a:p>
            <a:pPr marL="800100" lvl="1" indent="-531813">
              <a:lnSpc>
                <a:spcPct val="150000"/>
              </a:lnSpc>
              <a:buFont typeface="Courier New" panose="02070309020205020404" pitchFamily="49" charset="0"/>
              <a:buChar char="o"/>
            </a:pPr>
            <a:r>
              <a:rPr lang="tr-TR" sz="2000" dirty="0" err="1"/>
              <a:t>İHK</a:t>
            </a:r>
            <a:r>
              <a:rPr lang="tr-TR" sz="2000" dirty="0"/>
              <a:t> kontrolünde yakın hava destek isteklerinin tümü karşılandı. </a:t>
            </a:r>
          </a:p>
          <a:p>
            <a:pPr marL="800100" lvl="1" indent="-531813">
              <a:lnSpc>
                <a:spcPct val="150000"/>
              </a:lnSpc>
              <a:buFont typeface="Courier New" panose="02070309020205020404" pitchFamily="49" charset="0"/>
              <a:buChar char="o"/>
            </a:pPr>
            <a:r>
              <a:rPr lang="tr-TR" sz="2000" dirty="0"/>
              <a:t>Atışların isabet yüzdesi tatminkârdı. </a:t>
            </a:r>
          </a:p>
          <a:p>
            <a:pPr marL="800100" lvl="1" indent="-531813">
              <a:lnSpc>
                <a:spcPct val="150000"/>
              </a:lnSpc>
              <a:buFont typeface="Courier New" panose="02070309020205020404" pitchFamily="49" charset="0"/>
              <a:buChar char="o"/>
            </a:pPr>
            <a:r>
              <a:rPr lang="tr-TR" sz="2000" dirty="0"/>
              <a:t>Hava indirmesi, ilk kademesi kılavuzsuz yapılmasına ve yerden açılan uçaksavar ateşine rağmen başarılıydı. Harekâtın lojistik desteği eksiksiz yürütüldü.</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Sonuç</a:t>
            </a:r>
          </a:p>
        </p:txBody>
      </p:sp>
    </p:spTree>
    <p:extLst>
      <p:ext uri="{BB962C8B-B14F-4D97-AF65-F5344CB8AC3E}">
        <p14:creationId xmlns:p14="http://schemas.microsoft.com/office/powerpoint/2010/main" val="54827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29</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2051"/>
            <a:ext cx="10727568"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Hava Harekâtı Yönüyle Alınan Dersler</a:t>
            </a:r>
          </a:p>
          <a:p>
            <a:pPr marL="285750" indent="-285750">
              <a:lnSpc>
                <a:spcPct val="150000"/>
              </a:lnSpc>
              <a:buFont typeface="Wingdings" panose="05000000000000000000" pitchFamily="2" charset="2"/>
              <a:buChar char="§"/>
            </a:pPr>
            <a:r>
              <a:rPr lang="tr-TR" sz="2000" b="1" u="sng" dirty="0"/>
              <a:t>Emir Komuta ve Koordinasyon Eksikliği</a:t>
            </a:r>
          </a:p>
          <a:p>
            <a:pPr marL="742950" lvl="1" indent="-474663">
              <a:lnSpc>
                <a:spcPct val="150000"/>
              </a:lnSpc>
              <a:buFont typeface="Courier New" panose="02070309020205020404" pitchFamily="49" charset="0"/>
              <a:buChar char="o"/>
            </a:pPr>
            <a:r>
              <a:rPr lang="tr-TR" sz="2000" dirty="0"/>
              <a:t>21 Temmuz günü Genelkurmay’da bir Yunan konvoyunun Kıbrıs’a müdahale için Doğu Akdeniz’e açıldığı haberlerinin değerlendirilmesi en baştan hatalı yapıldı. </a:t>
            </a:r>
          </a:p>
          <a:p>
            <a:pPr marL="742950" lvl="1" indent="-474663">
              <a:lnSpc>
                <a:spcPct val="150000"/>
              </a:lnSpc>
              <a:buFont typeface="Courier New" panose="02070309020205020404" pitchFamily="49" charset="0"/>
              <a:buChar char="o"/>
            </a:pPr>
            <a:r>
              <a:rPr lang="tr-TR" sz="2000" dirty="0"/>
              <a:t>İstihbarat, keşif ve gözetleme zafiyeti yanında komuta-kontrolde bütünlüğün kaybolması, Hava ve Deniz Komuta Kontrol Merkezleri arasındaki koordinasyonun tam sağlanamaması, birbiriyle çelişen keşif raporlarına rağmen, </a:t>
            </a:r>
            <a:r>
              <a:rPr lang="tr-TR" sz="2000" dirty="0" err="1"/>
              <a:t>Baf</a:t>
            </a:r>
            <a:r>
              <a:rPr lang="tr-TR" sz="2000" dirty="0"/>
              <a:t> Limanına yaklaştığı değerlendirilen </a:t>
            </a:r>
            <a:r>
              <a:rPr lang="tr-TR" sz="2000" b="1" dirty="0"/>
              <a:t>‘Yunan Konvoyuna’ taarruz emri </a:t>
            </a:r>
            <a:r>
              <a:rPr lang="tr-TR" sz="2000" dirty="0"/>
              <a:t>verildi. </a:t>
            </a:r>
          </a:p>
          <a:p>
            <a:pPr marL="742950" lvl="1" indent="-474663">
              <a:lnSpc>
                <a:spcPct val="150000"/>
              </a:lnSpc>
              <a:buFont typeface="Courier New" panose="02070309020205020404" pitchFamily="49" charset="0"/>
              <a:buChar char="o"/>
            </a:pPr>
            <a:r>
              <a:rPr lang="tr-TR" sz="2000" b="1" dirty="0"/>
              <a:t>Kendi uçaklarımızla kendi gemimiz, Kocatepe Muhribi batırıldı. </a:t>
            </a:r>
          </a:p>
          <a:p>
            <a:pPr marL="742950" lvl="1" indent="-474663">
              <a:lnSpc>
                <a:spcPct val="150000"/>
              </a:lnSpc>
              <a:buFont typeface="Courier New" panose="02070309020205020404" pitchFamily="49" charset="0"/>
              <a:buChar char="o"/>
            </a:pPr>
            <a:r>
              <a:rPr lang="tr-TR" sz="2000" dirty="0"/>
              <a:t>Müteakip aşamada kara-deniz-hava iş birliği usulleri gözden geçirildi. </a:t>
            </a:r>
          </a:p>
          <a:p>
            <a:pPr marL="742950" lvl="1" indent="-474663">
              <a:lnSpc>
                <a:spcPct val="150000"/>
              </a:lnSpc>
              <a:buFont typeface="Courier New" panose="02070309020205020404" pitchFamily="49" charset="0"/>
              <a:buChar char="o"/>
            </a:pPr>
            <a:r>
              <a:rPr lang="tr-TR" sz="2000" dirty="0"/>
              <a:t>Harekât merkezleri re-organize edildi, müşterek harekât yapısına geçildi. </a:t>
            </a:r>
          </a:p>
          <a:p>
            <a:pPr marL="742950" lvl="1" indent="-474663">
              <a:lnSpc>
                <a:spcPct val="150000"/>
              </a:lnSpc>
              <a:buFont typeface="Courier New" panose="02070309020205020404" pitchFamily="49" charset="0"/>
              <a:buChar char="o"/>
            </a:pPr>
            <a:r>
              <a:rPr lang="tr-TR" sz="2000" dirty="0"/>
              <a:t>Kara-Hava koordinasyonu için 10 pilot </a:t>
            </a:r>
            <a:r>
              <a:rPr lang="tr-TR" sz="2000" dirty="0" err="1"/>
              <a:t>İHK</a:t>
            </a:r>
            <a:r>
              <a:rPr lang="tr-TR" sz="2000" dirty="0"/>
              <a:t>, çıkarma birliklerinde görevlendirildiler ve kara harekâtının ateş desteği için koordineleri yaptılar, uçakları yönlendirdiler.</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Sonuç</a:t>
            </a:r>
          </a:p>
        </p:txBody>
      </p:sp>
      <p:pic>
        <p:nvPicPr>
          <p:cNvPr id="14" name="Picture 10" descr="Bakan Ersoy, Kıbrıs Barış Harekatı'nın 50. yılına özel hazırlanan  görüntüleri paylaştı">
            <a:extLst>
              <a:ext uri="{FF2B5EF4-FFF2-40B4-BE49-F238E27FC236}">
                <a16:creationId xmlns:a16="http://schemas.microsoft.com/office/drawing/2014/main" id="{7E578C5A-E0B2-0814-CB71-CE2626C6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3268" y="97589"/>
            <a:ext cx="2847975" cy="160020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1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04 Starfighter – Aveonj">
            <a:extLst>
              <a:ext uri="{FF2B5EF4-FFF2-40B4-BE49-F238E27FC236}">
                <a16:creationId xmlns:a16="http://schemas.microsoft.com/office/drawing/2014/main" id="{89D8E787-10B9-3A84-3078-D24A0D1B0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230" y="4919007"/>
            <a:ext cx="2619375" cy="174307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3</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32717"/>
            <a:ext cx="7292076" cy="410170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1964-1974 Dönemi </a:t>
            </a:r>
          </a:p>
          <a:p>
            <a:pPr marL="285750" indent="-285750">
              <a:lnSpc>
                <a:spcPct val="150000"/>
              </a:lnSpc>
              <a:buFont typeface="Wingdings" panose="05000000000000000000" pitchFamily="2" charset="2"/>
              <a:buChar char="ü"/>
            </a:pPr>
            <a:r>
              <a:rPr lang="tr-TR" sz="2000" dirty="0"/>
              <a:t>Türk Hava Kuvvetleri de kendi harekât ihtiyaçlarını, eksikliklerini daha iyi gördü ve tamamlama yoluna gitti. Yeni yetenekler kazanıldı. </a:t>
            </a:r>
          </a:p>
          <a:p>
            <a:pPr marL="285750" indent="-285750">
              <a:lnSpc>
                <a:spcPct val="150000"/>
              </a:lnSpc>
              <a:buFont typeface="Wingdings" panose="05000000000000000000" pitchFamily="2" charset="2"/>
              <a:buChar char="ü"/>
            </a:pPr>
            <a:r>
              <a:rPr lang="tr-TR" sz="2000" b="1" dirty="0"/>
              <a:t>C-130 ve C-160 nakliye uçakları ile F-104, F-5, F-102 gibi muharip jet uçakları envantere girdi. </a:t>
            </a:r>
            <a:r>
              <a:rPr lang="tr-TR" sz="2000" dirty="0"/>
              <a:t>Ada’da Rum tarafında gerginliğin arttığı 1974 yılının Mayıs ayından itibaren Kıbrıs’ta icra edilecek olası bir harekâtın planlama faaliyetlerinde Hava Kuvvetleri de yer aldı.</a:t>
            </a:r>
          </a:p>
        </p:txBody>
      </p:sp>
      <p:sp>
        <p:nvSpPr>
          <p:cNvPr id="13" name="Başlık 3">
            <a:extLst>
              <a:ext uri="{FF2B5EF4-FFF2-40B4-BE49-F238E27FC236}">
                <a16:creationId xmlns:a16="http://schemas.microsoft.com/office/drawing/2014/main" id="{AA0734CF-16AB-30A2-CC8E-FCD49338311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cxnSp>
        <p:nvCxnSpPr>
          <p:cNvPr id="18" name="Düz Bağlayıcı 17">
            <a:extLst>
              <a:ext uri="{FF2B5EF4-FFF2-40B4-BE49-F238E27FC236}">
                <a16:creationId xmlns:a16="http://schemas.microsoft.com/office/drawing/2014/main" id="{E2405024-1C6D-671E-0F25-A38841B24D9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9878B06-F8D5-9206-578C-75ACF4CC16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Alt Bilgi Yer Tutucusu 9">
            <a:extLst>
              <a:ext uri="{FF2B5EF4-FFF2-40B4-BE49-F238E27FC236}">
                <a16:creationId xmlns:a16="http://schemas.microsoft.com/office/drawing/2014/main" id="{998F7121-2A30-42C8-B83D-8CD0FE3DFA0C}"/>
              </a:ext>
            </a:extLst>
          </p:cNvPr>
          <p:cNvSpPr txBox="1">
            <a:spLocks/>
          </p:cNvSpPr>
          <p:nvPr/>
        </p:nvSpPr>
        <p:spPr>
          <a:xfrm rot="16200000">
            <a:off x="-1681931" y="2983375"/>
            <a:ext cx="41148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 Öncesi Gelişmeler</a:t>
            </a:r>
          </a:p>
        </p:txBody>
      </p:sp>
      <p:pic>
        <p:nvPicPr>
          <p:cNvPr id="2052" name="Picture 4" descr="F-102 Delta Dagger, Türk Hava Kuvvetleri tarafından kullanılan tek delta  kanat uçak. F-102 diğer uçaklar gibi top yerine sadece füze kullanan ilk  uçaklardandır. : r/TurkishArmyHistory">
            <a:extLst>
              <a:ext uri="{FF2B5EF4-FFF2-40B4-BE49-F238E27FC236}">
                <a16:creationId xmlns:a16="http://schemas.microsoft.com/office/drawing/2014/main" id="{0C5DB7C6-AB2F-AF3B-8C78-7007DA16F8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335" b="12451"/>
          <a:stretch/>
        </p:blipFill>
        <p:spPr bwMode="auto">
          <a:xfrm>
            <a:off x="8161793" y="1239864"/>
            <a:ext cx="3609609" cy="1791717"/>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10" name="Alt Bilgi Yer Tutucusu 9">
            <a:extLst>
              <a:ext uri="{FF2B5EF4-FFF2-40B4-BE49-F238E27FC236}">
                <a16:creationId xmlns:a16="http://schemas.microsoft.com/office/drawing/2014/main" id="{A8C7C3A0-5E78-49C8-B8D4-F3DF62B2BC93}"/>
              </a:ext>
            </a:extLst>
          </p:cNvPr>
          <p:cNvSpPr>
            <a:spLocks noGrp="1"/>
          </p:cNvSpPr>
          <p:nvPr>
            <p:ph type="ftr" sz="quarter" idx="11"/>
          </p:nvPr>
        </p:nvSpPr>
        <p:spPr>
          <a:xfrm>
            <a:off x="8161793" y="1139530"/>
            <a:ext cx="2650858" cy="619932"/>
          </a:xfrm>
        </p:spPr>
        <p:txBody>
          <a:bodyPr rtlCol="0"/>
          <a:lstStyle/>
          <a:p>
            <a:pPr rtl="0"/>
            <a:r>
              <a:rPr lang="tr-TR" sz="1600" dirty="0"/>
              <a:t>F-102 delta </a:t>
            </a:r>
            <a:r>
              <a:rPr lang="tr-TR" sz="1600" dirty="0" err="1"/>
              <a:t>Dagger</a:t>
            </a:r>
            <a:endParaRPr lang="tr-TR" sz="1600" dirty="0"/>
          </a:p>
        </p:txBody>
      </p:sp>
      <p:pic>
        <p:nvPicPr>
          <p:cNvPr id="2056" name="Picture 8" descr="Türk Hava Kuvvetleri : Gururla 108 Yıl | Savunma ve Savunma Sanayi Haberleri">
            <a:extLst>
              <a:ext uri="{FF2B5EF4-FFF2-40B4-BE49-F238E27FC236}">
                <a16:creationId xmlns:a16="http://schemas.microsoft.com/office/drawing/2014/main" id="{330A0B31-B2FF-7383-D781-1FDE4782DF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494" y="4941939"/>
            <a:ext cx="2619375" cy="174307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5" name="Alt Bilgi Yer Tutucusu 9">
            <a:extLst>
              <a:ext uri="{FF2B5EF4-FFF2-40B4-BE49-F238E27FC236}">
                <a16:creationId xmlns:a16="http://schemas.microsoft.com/office/drawing/2014/main" id="{67B4DAB0-FECD-1B76-A276-7443227C34DB}"/>
              </a:ext>
            </a:extLst>
          </p:cNvPr>
          <p:cNvSpPr txBox="1">
            <a:spLocks/>
          </p:cNvSpPr>
          <p:nvPr/>
        </p:nvSpPr>
        <p:spPr>
          <a:xfrm>
            <a:off x="554714" y="4897878"/>
            <a:ext cx="2650858"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t>C-130 </a:t>
            </a:r>
            <a:r>
              <a:rPr lang="tr-TR" sz="1600" dirty="0" err="1"/>
              <a:t>hercules</a:t>
            </a:r>
            <a:endParaRPr lang="tr-TR" sz="1600" dirty="0"/>
          </a:p>
        </p:txBody>
      </p:sp>
      <p:pic>
        <p:nvPicPr>
          <p:cNvPr id="2058" name="Picture 10" descr="Almanya emekli ettiği 3 C-160 Transall'ı Avustralya'ya sattı – Tolga Özbek">
            <a:extLst>
              <a:ext uri="{FF2B5EF4-FFF2-40B4-BE49-F238E27FC236}">
                <a16:creationId xmlns:a16="http://schemas.microsoft.com/office/drawing/2014/main" id="{5B9C2868-9E2A-2569-C99A-208F2D0320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9989" y="4951632"/>
            <a:ext cx="2619375" cy="174307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6" name="Alt Bilgi Yer Tutucusu 9">
            <a:extLst>
              <a:ext uri="{FF2B5EF4-FFF2-40B4-BE49-F238E27FC236}">
                <a16:creationId xmlns:a16="http://schemas.microsoft.com/office/drawing/2014/main" id="{358DBFF5-6539-CCDA-FB55-59952DD08CA6}"/>
              </a:ext>
            </a:extLst>
          </p:cNvPr>
          <p:cNvSpPr txBox="1">
            <a:spLocks/>
          </p:cNvSpPr>
          <p:nvPr/>
        </p:nvSpPr>
        <p:spPr>
          <a:xfrm>
            <a:off x="3972286" y="4913372"/>
            <a:ext cx="2366901"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C-160 </a:t>
            </a:r>
            <a:r>
              <a:rPr lang="tr-TR" sz="1600" dirty="0" err="1">
                <a:solidFill>
                  <a:schemeClr val="bg1"/>
                </a:solidFill>
              </a:rPr>
              <a:t>Transall</a:t>
            </a:r>
            <a:endParaRPr lang="tr-TR" sz="1600" dirty="0">
              <a:solidFill>
                <a:schemeClr val="bg1"/>
              </a:solidFill>
            </a:endParaRPr>
          </a:p>
        </p:txBody>
      </p:sp>
      <p:pic>
        <p:nvPicPr>
          <p:cNvPr id="2062" name="Picture 14" descr="Türkiye'nin F-5A/B Freedom Fighter Serüveni | SavunmaSanayiST">
            <a:extLst>
              <a:ext uri="{FF2B5EF4-FFF2-40B4-BE49-F238E27FC236}">
                <a16:creationId xmlns:a16="http://schemas.microsoft.com/office/drawing/2014/main" id="{EC57F2E6-3991-72FE-7CAF-F92541E3F2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7193" y="3196508"/>
            <a:ext cx="2619375" cy="174307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7" name="Alt Bilgi Yer Tutucusu 9">
            <a:extLst>
              <a:ext uri="{FF2B5EF4-FFF2-40B4-BE49-F238E27FC236}">
                <a16:creationId xmlns:a16="http://schemas.microsoft.com/office/drawing/2014/main" id="{E65837D3-3C46-FB6B-FCD0-01F436824631}"/>
              </a:ext>
            </a:extLst>
          </p:cNvPr>
          <p:cNvSpPr txBox="1">
            <a:spLocks/>
          </p:cNvSpPr>
          <p:nvPr/>
        </p:nvSpPr>
        <p:spPr>
          <a:xfrm>
            <a:off x="9120544" y="3119034"/>
            <a:ext cx="2650858"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t>F-5 </a:t>
            </a:r>
            <a:r>
              <a:rPr lang="tr-TR" sz="1600" dirty="0" err="1"/>
              <a:t>freedom</a:t>
            </a:r>
            <a:r>
              <a:rPr lang="tr-TR" sz="1600" dirty="0"/>
              <a:t> </a:t>
            </a:r>
            <a:r>
              <a:rPr lang="tr-TR" sz="1600" dirty="0" err="1"/>
              <a:t>fıghter</a:t>
            </a:r>
            <a:endParaRPr lang="tr-TR" sz="1600" dirty="0"/>
          </a:p>
        </p:txBody>
      </p:sp>
      <p:sp>
        <p:nvSpPr>
          <p:cNvPr id="8" name="Alt Bilgi Yer Tutucusu 9">
            <a:extLst>
              <a:ext uri="{FF2B5EF4-FFF2-40B4-BE49-F238E27FC236}">
                <a16:creationId xmlns:a16="http://schemas.microsoft.com/office/drawing/2014/main" id="{65A5C111-612E-159E-56C5-CEFE472B8AC9}"/>
              </a:ext>
            </a:extLst>
          </p:cNvPr>
          <p:cNvSpPr txBox="1">
            <a:spLocks/>
          </p:cNvSpPr>
          <p:nvPr/>
        </p:nvSpPr>
        <p:spPr>
          <a:xfrm>
            <a:off x="6461967" y="4788573"/>
            <a:ext cx="2650858"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F-104 </a:t>
            </a:r>
            <a:r>
              <a:rPr lang="tr-TR" sz="1600" dirty="0" err="1">
                <a:solidFill>
                  <a:schemeClr val="bg1"/>
                </a:solidFill>
              </a:rPr>
              <a:t>starfıghter</a:t>
            </a:r>
            <a:endParaRPr lang="tr-TR" sz="1600" dirty="0">
              <a:solidFill>
                <a:schemeClr val="bg1"/>
              </a:solidFill>
            </a:endParaRPr>
          </a:p>
        </p:txBody>
      </p:sp>
    </p:spTree>
    <p:extLst>
      <p:ext uri="{BB962C8B-B14F-4D97-AF65-F5344CB8AC3E}">
        <p14:creationId xmlns:p14="http://schemas.microsoft.com/office/powerpoint/2010/main" val="427638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30</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2051"/>
            <a:ext cx="10727568" cy="5486695"/>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Hava Harekâtı Yönüyle Alınan Dersler</a:t>
            </a:r>
          </a:p>
          <a:p>
            <a:pPr marL="285750" indent="-285750">
              <a:lnSpc>
                <a:spcPct val="150000"/>
              </a:lnSpc>
              <a:buFont typeface="Wingdings" panose="05000000000000000000" pitchFamily="2" charset="2"/>
              <a:buChar char="§"/>
            </a:pPr>
            <a:r>
              <a:rPr lang="tr-TR" sz="2000" b="1" u="sng" dirty="0"/>
              <a:t>Muhabere Altyapısının Yetersizliği</a:t>
            </a:r>
          </a:p>
          <a:p>
            <a:pPr marL="742950" lvl="1" indent="-474663">
              <a:lnSpc>
                <a:spcPct val="150000"/>
              </a:lnSpc>
              <a:buFont typeface="Courier New" panose="02070309020205020404" pitchFamily="49" charset="0"/>
              <a:buChar char="o"/>
            </a:pPr>
            <a:r>
              <a:rPr lang="tr-TR" sz="2000" dirty="0"/>
              <a:t>Türkiye ile Kıbrıs gibi birbirine çok yakın iki coğrafya arasında hava-yer muhaberesinde sıkıntı yaşandı. </a:t>
            </a:r>
          </a:p>
          <a:p>
            <a:pPr marL="742950" lvl="1" indent="-474663">
              <a:lnSpc>
                <a:spcPct val="150000"/>
              </a:lnSpc>
              <a:buFont typeface="Courier New" panose="02070309020205020404" pitchFamily="49" charset="0"/>
              <a:buChar char="o"/>
            </a:pPr>
            <a:r>
              <a:rPr lang="tr-TR" sz="2000" dirty="0"/>
              <a:t>Havadaki uçuş görev kollarını takip ve yönlendirmekte güçlük çekildi. </a:t>
            </a:r>
          </a:p>
          <a:p>
            <a:pPr marL="742950" lvl="1" indent="-474663">
              <a:lnSpc>
                <a:spcPct val="150000"/>
              </a:lnSpc>
              <a:buFont typeface="Courier New" panose="02070309020205020404" pitchFamily="49" charset="0"/>
              <a:buChar char="o"/>
            </a:pPr>
            <a:r>
              <a:rPr lang="tr-TR" sz="2000" dirty="0"/>
              <a:t>Uçaklarla telsiz teması yer yer sağlanamadı. Havadaki uçakların sevk ve idaresinde harekât ve radar merkezleri zorlandılar. </a:t>
            </a:r>
          </a:p>
          <a:p>
            <a:pPr marL="742950" lvl="1" indent="-474663">
              <a:lnSpc>
                <a:spcPct val="150000"/>
              </a:lnSpc>
              <a:buFont typeface="Courier New" panose="02070309020205020404" pitchFamily="49" charset="0"/>
              <a:buChar char="o"/>
            </a:pPr>
            <a:r>
              <a:rPr lang="tr-TR" sz="2000" dirty="0"/>
              <a:t>Harekâtın ikinci safhası öncesinde aradaki 20 günlük boşlukta muhabere eksiklikleri olabildiğince giderildi</a:t>
            </a:r>
          </a:p>
          <a:p>
            <a:pPr marL="742950" lvl="1" indent="-474663">
              <a:lnSpc>
                <a:spcPct val="150000"/>
              </a:lnSpc>
              <a:buFont typeface="Courier New" panose="02070309020205020404" pitchFamily="49" charset="0"/>
              <a:buChar char="o"/>
            </a:pPr>
            <a:r>
              <a:rPr lang="tr-TR" sz="2000" dirty="0"/>
              <a:t>Genel manada istihbarat, muhabere, keşif, elektronik harp </a:t>
            </a:r>
          </a:p>
          <a:p>
            <a:pPr marL="268287" lvl="1">
              <a:lnSpc>
                <a:spcPct val="150000"/>
              </a:lnSpc>
            </a:pPr>
            <a:r>
              <a:rPr lang="tr-TR" sz="2000" dirty="0"/>
              <a:t>       gibi kuvvet çarpanları konusundaki Türk Hava Kuvvetlerinin </a:t>
            </a:r>
          </a:p>
          <a:p>
            <a:pPr marL="268287" lvl="1">
              <a:lnSpc>
                <a:spcPct val="150000"/>
              </a:lnSpc>
            </a:pPr>
            <a:r>
              <a:rPr lang="tr-TR" sz="2000" dirty="0"/>
              <a:t>        yetenek eksiklikleri açıkça ortaya çıktı.</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Sonuç</a:t>
            </a:r>
          </a:p>
        </p:txBody>
      </p:sp>
      <p:pic>
        <p:nvPicPr>
          <p:cNvPr id="2060" name="Picture 12" descr="2004'te Emekliye Ayrılarak Tarihe Karışan &quot;Uçan Tabut&quot; Lakaplı Uçak: F-104  - Ekşi Şeyler">
            <a:extLst>
              <a:ext uri="{FF2B5EF4-FFF2-40B4-BE49-F238E27FC236}">
                <a16:creationId xmlns:a16="http://schemas.microsoft.com/office/drawing/2014/main" id="{487B6C79-5498-16D9-5D48-0273DF487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1005" y="99743"/>
            <a:ext cx="3058086" cy="1696679"/>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6154" name="Picture 10" descr="Kıbrıs Barış Harekâtı'ndaki birçok detay gizemini koruyor! Uçaktan atlayıp  kurtuldu...">
            <a:extLst>
              <a:ext uri="{FF2B5EF4-FFF2-40B4-BE49-F238E27FC236}">
                <a16:creationId xmlns:a16="http://schemas.microsoft.com/office/drawing/2014/main" id="{22C09DBF-1970-B630-3958-D4C7A31E9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7035" y="4518025"/>
            <a:ext cx="2486025" cy="183832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76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31</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2051"/>
            <a:ext cx="10727568"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Hava Harekâtı Yönüyle Alınan Dersler</a:t>
            </a:r>
          </a:p>
          <a:p>
            <a:pPr marL="285750" indent="-285750">
              <a:lnSpc>
                <a:spcPct val="150000"/>
              </a:lnSpc>
              <a:buFont typeface="Wingdings" panose="05000000000000000000" pitchFamily="2" charset="2"/>
              <a:buChar char="§"/>
            </a:pPr>
            <a:r>
              <a:rPr lang="tr-TR" sz="2000" b="1" u="sng" dirty="0"/>
              <a:t>Uçak Kayıplarının Fazlalığı</a:t>
            </a:r>
          </a:p>
          <a:p>
            <a:pPr marL="742950" lvl="1" indent="-474663">
              <a:lnSpc>
                <a:spcPct val="150000"/>
              </a:lnSpc>
              <a:buFont typeface="Courier New" panose="02070309020205020404" pitchFamily="49" charset="0"/>
              <a:buChar char="o"/>
            </a:pPr>
            <a:r>
              <a:rPr lang="tr-TR" sz="2000" dirty="0"/>
              <a:t>Türk savaş uçaklarının harekâtına engel olabilecek karşıda bir hava gücü yoktu. Sadece düşman uçaksavarları vardı. </a:t>
            </a:r>
          </a:p>
          <a:p>
            <a:pPr marL="742950" lvl="1" indent="-474663">
              <a:lnSpc>
                <a:spcPct val="150000"/>
              </a:lnSpc>
              <a:buFont typeface="Courier New" panose="02070309020205020404" pitchFamily="49" charset="0"/>
              <a:buChar char="o"/>
            </a:pPr>
            <a:r>
              <a:rPr lang="tr-TR" sz="2000" dirty="0"/>
              <a:t>Toplamda 1.000 civarında uçuş sortisi icra edildi. 2 adet F-</a:t>
            </a:r>
            <a:r>
              <a:rPr lang="tr-TR" sz="2000" dirty="0" err="1"/>
              <a:t>100C</a:t>
            </a:r>
            <a:r>
              <a:rPr lang="tr-TR" sz="2000" dirty="0"/>
              <a:t>, 3 adet F-</a:t>
            </a:r>
            <a:r>
              <a:rPr lang="tr-TR" sz="2000" dirty="0" err="1"/>
              <a:t>100D</a:t>
            </a:r>
            <a:r>
              <a:rPr lang="tr-TR" sz="2000" dirty="0"/>
              <a:t>, 1 adet F-</a:t>
            </a:r>
            <a:r>
              <a:rPr lang="tr-TR" sz="2000" dirty="0" err="1"/>
              <a:t>100F</a:t>
            </a:r>
            <a:r>
              <a:rPr lang="tr-TR" sz="2000" dirty="0"/>
              <a:t>, 1 adet F-</a:t>
            </a:r>
            <a:r>
              <a:rPr lang="tr-TR" sz="2000" dirty="0" err="1"/>
              <a:t>104G</a:t>
            </a:r>
            <a:r>
              <a:rPr lang="tr-TR" sz="2000" dirty="0"/>
              <a:t>, 2 adet F-102 ve 1 adet RF-</a:t>
            </a:r>
            <a:r>
              <a:rPr lang="tr-TR" sz="2000" dirty="0" err="1"/>
              <a:t>84F</a:t>
            </a:r>
            <a:r>
              <a:rPr lang="tr-TR" sz="2000" dirty="0"/>
              <a:t> olmak üzere </a:t>
            </a:r>
            <a:r>
              <a:rPr lang="tr-TR" sz="2000" b="1" dirty="0"/>
              <a:t>10 uçak çeşitli nedenlerle kaybedildi. (%1 kayıp)</a:t>
            </a:r>
          </a:p>
          <a:p>
            <a:pPr marL="742950" lvl="1" indent="-474663">
              <a:lnSpc>
                <a:spcPct val="150000"/>
              </a:lnSpc>
              <a:buFont typeface="Courier New" panose="02070309020205020404" pitchFamily="49" charset="0"/>
              <a:buChar char="o"/>
            </a:pPr>
            <a:r>
              <a:rPr lang="tr-TR" sz="2000" dirty="0"/>
              <a:t>Zayiat ve kırım oranının bu denli yüksek olması eleştiri konusu oldu. </a:t>
            </a:r>
          </a:p>
          <a:p>
            <a:pPr marL="742950" lvl="1" indent="-474663">
              <a:lnSpc>
                <a:spcPct val="150000"/>
              </a:lnSpc>
              <a:buFont typeface="Courier New" panose="02070309020205020404" pitchFamily="49" charset="0"/>
              <a:buChar char="o"/>
            </a:pPr>
            <a:r>
              <a:rPr lang="tr-TR" sz="2000" dirty="0"/>
              <a:t>12 helikopter hasar aldı, bir helikopter inişte kaybedildi. </a:t>
            </a:r>
          </a:p>
          <a:p>
            <a:pPr marL="742950" lvl="1" indent="-474663">
              <a:lnSpc>
                <a:spcPct val="150000"/>
              </a:lnSpc>
              <a:buFont typeface="Courier New" panose="02070309020205020404" pitchFamily="49" charset="0"/>
              <a:buChar char="o"/>
            </a:pPr>
            <a:r>
              <a:rPr lang="tr-TR" sz="2000" dirty="0"/>
              <a:t>1 adet C-47 de mecburi iniş yaptı. </a:t>
            </a:r>
            <a:r>
              <a:rPr lang="tr-TR" sz="2000" b="1" dirty="0"/>
              <a:t>Biri </a:t>
            </a:r>
            <a:r>
              <a:rPr lang="tr-TR" sz="2000" b="1" dirty="0" err="1"/>
              <a:t>İHK</a:t>
            </a:r>
            <a:r>
              <a:rPr lang="tr-TR" sz="2000" b="1" dirty="0"/>
              <a:t> olmak üzere 4 pilot şehit oldu. </a:t>
            </a:r>
          </a:p>
          <a:p>
            <a:pPr marL="742950" lvl="1" indent="-474663">
              <a:lnSpc>
                <a:spcPct val="150000"/>
              </a:lnSpc>
              <a:buFont typeface="Courier New" panose="02070309020205020404" pitchFamily="49" charset="0"/>
              <a:buChar char="o"/>
            </a:pPr>
            <a:r>
              <a:rPr lang="tr-TR" sz="2000" dirty="0"/>
              <a:t>Hava Kuvvetlerinin kullandığı uçaklarının eski olması bu kayıpların en büyük nedeni olarak gösterildi ve savaş sonrasında büyük bir modernizasyona (F-4 ve daha sonra F-</a:t>
            </a:r>
            <a:r>
              <a:rPr lang="tr-TR" sz="2000" dirty="0" err="1"/>
              <a:t>16’lara</a:t>
            </a:r>
            <a:r>
              <a:rPr lang="tr-TR" sz="2000" dirty="0"/>
              <a:t> sahip olunması) gidilmesi sonucunu doğurdu. </a:t>
            </a:r>
            <a:endParaRPr lang="tr-TR" dirty="0"/>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10C66D5-74DC-B23E-806F-04F5B38929CC}"/>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Sonuç</a:t>
            </a:r>
          </a:p>
        </p:txBody>
      </p:sp>
      <p:pic>
        <p:nvPicPr>
          <p:cNvPr id="5122" name="Picture 2" descr="Kıbrıs Barış Harekâtı Öncesinde Türk Hava Kuvvetlerinin Faaliyetleri (Bölüm  -2) | Stratejik Araştırmalar Merkezi - STRASAM.ORG ®">
            <a:extLst>
              <a:ext uri="{FF2B5EF4-FFF2-40B4-BE49-F238E27FC236}">
                <a16:creationId xmlns:a16="http://schemas.microsoft.com/office/drawing/2014/main" id="{A4CDAA44-0BFB-5E89-1FD1-9301D5453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5195" y="67176"/>
            <a:ext cx="2453896" cy="1684224"/>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56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6">
                <a:lumMod val="89000"/>
                <a:alpha val="80000"/>
              </a:schemeClr>
            </a:gs>
            <a:gs pos="90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A9968B-2619-4F71-AB00-4C493E120805}"/>
              </a:ext>
            </a:extLst>
          </p:cNvPr>
          <p:cNvSpPr>
            <a:spLocks noGrp="1"/>
          </p:cNvSpPr>
          <p:nvPr>
            <p:ph type="ctrTitle"/>
          </p:nvPr>
        </p:nvSpPr>
        <p:spPr/>
        <p:txBody>
          <a:bodyPr rtlCol="0">
            <a:normAutofit fontScale="90000"/>
          </a:bodyPr>
          <a:lstStyle/>
          <a:p>
            <a:pPr rtl="0"/>
            <a:r>
              <a:rPr lang="tr-TR" spc="400" dirty="0"/>
              <a:t>KIBRIS BARIŞ HAREKÂTINDA HAVA HAREKÂTI</a:t>
            </a:r>
            <a:endParaRPr lang="tr-TR" dirty="0"/>
          </a:p>
        </p:txBody>
      </p:sp>
      <p:sp>
        <p:nvSpPr>
          <p:cNvPr id="3" name="Alt Başlık 2">
            <a:extLst>
              <a:ext uri="{FF2B5EF4-FFF2-40B4-BE49-F238E27FC236}">
                <a16:creationId xmlns:a16="http://schemas.microsoft.com/office/drawing/2014/main" id="{A5F14073-9F68-4B7E-A576-26899D58C7A9}"/>
              </a:ext>
            </a:extLst>
          </p:cNvPr>
          <p:cNvSpPr>
            <a:spLocks noGrp="1"/>
          </p:cNvSpPr>
          <p:nvPr>
            <p:ph type="subTitle" idx="1"/>
          </p:nvPr>
        </p:nvSpPr>
        <p:spPr/>
        <p:txBody>
          <a:bodyPr rtlCol="0">
            <a:normAutofit/>
          </a:bodyPr>
          <a:lstStyle/>
          <a:p>
            <a:pPr rtl="0"/>
            <a:r>
              <a:rPr lang="tr-TR" sz="2400" b="1" dirty="0"/>
              <a:t>Hüseyin FAZLA </a:t>
            </a:r>
            <a:endParaRPr lang="tr-TR" sz="2400" b="1" dirty="0">
              <a:solidFill>
                <a:schemeClr val="bg1"/>
              </a:solidFill>
            </a:endParaRPr>
          </a:p>
          <a:p>
            <a:pPr rtl="0"/>
            <a:endParaRPr lang="tr-TR" sz="2400" b="1" dirty="0"/>
          </a:p>
        </p:txBody>
      </p:sp>
      <p:sp>
        <p:nvSpPr>
          <p:cNvPr id="4" name="Tarih Yer Tutucusu 8">
            <a:extLst>
              <a:ext uri="{FF2B5EF4-FFF2-40B4-BE49-F238E27FC236}">
                <a16:creationId xmlns:a16="http://schemas.microsoft.com/office/drawing/2014/main" id="{E2B5E9D4-1226-B12B-EAB9-6C7CFBFB47E5}"/>
              </a:ext>
            </a:extLst>
          </p:cNvPr>
          <p:cNvSpPr txBox="1">
            <a:spLocks/>
          </p:cNvSpPr>
          <p:nvPr/>
        </p:nvSpPr>
        <p:spPr>
          <a:xfrm>
            <a:off x="1691640" y="6263640"/>
            <a:ext cx="27432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solidFill>
                  <a:schemeClr val="bg2">
                    <a:lumMod val="50000"/>
                  </a:schemeClr>
                </a:solidFill>
              </a:rPr>
              <a:t>19.10.2024</a:t>
            </a:r>
          </a:p>
        </p:txBody>
      </p:sp>
    </p:spTree>
    <p:extLst>
      <p:ext uri="{BB962C8B-B14F-4D97-AF65-F5344CB8AC3E}">
        <p14:creationId xmlns:p14="http://schemas.microsoft.com/office/powerpoint/2010/main" val="355641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40852"/>
            <a:ext cx="2743200" cy="365125"/>
          </a:xfrm>
        </p:spPr>
        <p:txBody>
          <a:bodyPr rtlCol="0"/>
          <a:lstStyle/>
          <a:p>
            <a:pPr rtl="0"/>
            <a:fld id="{D8DA9DAA-006C-4F4B-980E-E3DF019B24E2}" type="slidenum">
              <a:rPr lang="tr-TR" smtClean="0"/>
              <a:pPr rtl="0"/>
              <a:t>4</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27550"/>
            <a:ext cx="8004997" cy="1793376"/>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Milli Güvenlik Kurulu Kararı (15 Temmuz 1974)</a:t>
            </a:r>
          </a:p>
          <a:p>
            <a:pPr marL="285750" indent="-285750">
              <a:lnSpc>
                <a:spcPct val="150000"/>
              </a:lnSpc>
              <a:buFont typeface="Wingdings" panose="05000000000000000000" pitchFamily="2" charset="2"/>
              <a:buChar char="ü"/>
            </a:pPr>
            <a:r>
              <a:rPr lang="tr-TR" sz="2000" dirty="0"/>
              <a:t>Yıldız Harekât Planının devreye sokulması; </a:t>
            </a:r>
          </a:p>
          <a:p>
            <a:pPr marL="742950" lvl="1" indent="-474663">
              <a:lnSpc>
                <a:spcPct val="150000"/>
              </a:lnSpc>
              <a:buFont typeface="Courier New" panose="02070309020205020404" pitchFamily="49" charset="0"/>
              <a:buChar char="o"/>
            </a:pPr>
            <a:r>
              <a:rPr lang="tr-TR" sz="2000" dirty="0"/>
              <a:t>Kıbrıs’a askerî müdahalede bulunulması, </a:t>
            </a:r>
          </a:p>
          <a:p>
            <a:pPr marL="742950" lvl="1" indent="-474663">
              <a:lnSpc>
                <a:spcPct val="150000"/>
              </a:lnSpc>
              <a:buFont typeface="Courier New" panose="02070309020205020404" pitchFamily="49" charset="0"/>
              <a:buChar char="o"/>
            </a:pPr>
            <a:r>
              <a:rPr lang="tr-TR" sz="2000" dirty="0"/>
              <a:t>20 Temmuz 1974 tarihinde (G Günü) harekâtın başlaması.</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F0F6D99-E8A9-A374-4DED-D109962646DE}"/>
              </a:ext>
            </a:extLst>
          </p:cNvPr>
          <p:cNvSpPr txBox="1">
            <a:spLocks/>
          </p:cNvSpPr>
          <p:nvPr/>
        </p:nvSpPr>
        <p:spPr>
          <a:xfrm rot="16200000">
            <a:off x="-1681931" y="2983375"/>
            <a:ext cx="41148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 Öncesi Gelişmeler</a:t>
            </a:r>
          </a:p>
        </p:txBody>
      </p:sp>
      <p:pic>
        <p:nvPicPr>
          <p:cNvPr id="3074" name="Picture 2" descr="Türkiye'nin hazırlıksız yakalandığı kriz... - Özay Şendir">
            <a:extLst>
              <a:ext uri="{FF2B5EF4-FFF2-40B4-BE49-F238E27FC236}">
                <a16:creationId xmlns:a16="http://schemas.microsoft.com/office/drawing/2014/main" id="{26A69879-06CC-5085-3466-23BD712FD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488" y="2967617"/>
            <a:ext cx="4325984" cy="2422551"/>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88B5907B-A719-911A-201A-61954CAE4411}"/>
              </a:ext>
            </a:extLst>
          </p:cNvPr>
          <p:cNvPicPr>
            <a:picLocks noChangeAspect="1"/>
          </p:cNvPicPr>
          <p:nvPr/>
        </p:nvPicPr>
        <p:blipFill>
          <a:blip r:embed="rId5"/>
          <a:stretch>
            <a:fillRect/>
          </a:stretch>
        </p:blipFill>
        <p:spPr>
          <a:xfrm>
            <a:off x="1078672" y="2926207"/>
            <a:ext cx="4278575" cy="2463961"/>
          </a:xfrm>
          <a:prstGeom prst="rect">
            <a:avLst/>
          </a:prstGeom>
        </p:spPr>
      </p:pic>
      <p:sp>
        <p:nvSpPr>
          <p:cNvPr id="7" name="Alt Bilgi Yer Tutucusu 9">
            <a:extLst>
              <a:ext uri="{FF2B5EF4-FFF2-40B4-BE49-F238E27FC236}">
                <a16:creationId xmlns:a16="http://schemas.microsoft.com/office/drawing/2014/main" id="{30AB307C-4690-C981-0997-D5CE4EDB1617}"/>
              </a:ext>
            </a:extLst>
          </p:cNvPr>
          <p:cNvSpPr>
            <a:spLocks noGrp="1"/>
          </p:cNvSpPr>
          <p:nvPr>
            <p:ph type="ftr" sz="quarter" idx="11"/>
          </p:nvPr>
        </p:nvSpPr>
        <p:spPr>
          <a:xfrm>
            <a:off x="1040146" y="5410518"/>
            <a:ext cx="4317101" cy="619932"/>
          </a:xfrm>
        </p:spPr>
        <p:txBody>
          <a:bodyPr rtlCol="0"/>
          <a:lstStyle/>
          <a:p>
            <a:pPr rtl="0"/>
            <a:r>
              <a:rPr lang="tr-TR" sz="1600" dirty="0"/>
              <a:t>Cumhurbaşkanı fahri </a:t>
            </a:r>
            <a:r>
              <a:rPr lang="tr-TR" sz="1600" dirty="0" err="1"/>
              <a:t>korutürk</a:t>
            </a:r>
            <a:endParaRPr lang="tr-TR" sz="1600" dirty="0"/>
          </a:p>
        </p:txBody>
      </p:sp>
      <p:sp>
        <p:nvSpPr>
          <p:cNvPr id="8" name="Alt Bilgi Yer Tutucusu 9">
            <a:extLst>
              <a:ext uri="{FF2B5EF4-FFF2-40B4-BE49-F238E27FC236}">
                <a16:creationId xmlns:a16="http://schemas.microsoft.com/office/drawing/2014/main" id="{4A1E35C9-134D-B28B-4588-2616EC7E0197}"/>
              </a:ext>
            </a:extLst>
          </p:cNvPr>
          <p:cNvSpPr txBox="1">
            <a:spLocks/>
          </p:cNvSpPr>
          <p:nvPr/>
        </p:nvSpPr>
        <p:spPr>
          <a:xfrm>
            <a:off x="6092593" y="5436034"/>
            <a:ext cx="4802716" cy="619932"/>
          </a:xfrm>
          <a:prstGeom prst="rect">
            <a:avLst/>
          </a:prstGeom>
        </p:spPr>
        <p:txBody>
          <a:bodyPr vert="horz" lIns="91440" tIns="45720" rIns="91440" bIns="45720" rtlCol="0" anchor="ctr"/>
          <a:lstStyle>
            <a:defPPr rtl="0">
              <a:defRPr lang="tr-tr"/>
            </a:defPPr>
            <a:lvl1pPr marL="0" algn="ctr" defTabSz="914400" rtl="0" eaLnBrk="1" latinLnBrk="0" hangingPunct="1">
              <a:defRPr sz="1200" b="1" i="0" kern="1200" cap="all" spc="1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1600" dirty="0"/>
              <a:t>Başbakan Bülent Ecevit</a:t>
            </a:r>
          </a:p>
          <a:p>
            <a:pPr algn="just"/>
            <a:r>
              <a:rPr lang="tr-TR" sz="1600" dirty="0"/>
              <a:t>Genelkurmay başkanı semih </a:t>
            </a:r>
            <a:r>
              <a:rPr lang="tr-TR" sz="1600" dirty="0" err="1"/>
              <a:t>sancar</a:t>
            </a:r>
            <a:endParaRPr lang="tr-TR" sz="1600" dirty="0"/>
          </a:p>
        </p:txBody>
      </p:sp>
    </p:spTree>
    <p:extLst>
      <p:ext uri="{BB962C8B-B14F-4D97-AF65-F5344CB8AC3E}">
        <p14:creationId xmlns:p14="http://schemas.microsoft.com/office/powerpoint/2010/main" val="6597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5</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2051"/>
            <a:ext cx="7369567" cy="4563365"/>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Yıldız Harekât Planı</a:t>
            </a:r>
          </a:p>
          <a:p>
            <a:pPr marL="285750" indent="-285750">
              <a:lnSpc>
                <a:spcPct val="150000"/>
              </a:lnSpc>
              <a:buFont typeface="Wingdings" panose="05000000000000000000" pitchFamily="2" charset="2"/>
              <a:buChar char="ü"/>
            </a:pPr>
            <a:r>
              <a:rPr lang="tr-TR" sz="2000" dirty="0"/>
              <a:t>Harekâtın baskın tarzında müşterek icra edilmesi, </a:t>
            </a:r>
          </a:p>
          <a:p>
            <a:pPr marL="285750" indent="-285750">
              <a:lnSpc>
                <a:spcPct val="150000"/>
              </a:lnSpc>
              <a:buFont typeface="Wingdings" panose="05000000000000000000" pitchFamily="2" charset="2"/>
              <a:buChar char="ü"/>
            </a:pPr>
            <a:r>
              <a:rPr lang="tr-TR" sz="2000" dirty="0"/>
              <a:t>Kıyı bölgesinin emniyeti sağlandıktan sonra kademelerin çıkarma sahasına intikal etmesi, </a:t>
            </a:r>
          </a:p>
          <a:p>
            <a:pPr marL="285750" indent="-285750">
              <a:lnSpc>
                <a:spcPct val="150000"/>
              </a:lnSpc>
              <a:buFont typeface="Wingdings" panose="05000000000000000000" pitchFamily="2" charset="2"/>
              <a:buChar char="ü"/>
            </a:pPr>
            <a:r>
              <a:rPr lang="tr-TR" sz="2000" dirty="0"/>
              <a:t>Girne’ye yapılacak çıkarma harekâtı ile Gönyeli ve </a:t>
            </a:r>
            <a:r>
              <a:rPr lang="tr-TR" sz="2000" dirty="0" err="1"/>
              <a:t>Kırnı’ya</a:t>
            </a:r>
            <a:r>
              <a:rPr lang="tr-TR" sz="2000" dirty="0"/>
              <a:t> yapılacak </a:t>
            </a:r>
            <a:r>
              <a:rPr lang="tr-TR" sz="2000" b="1" dirty="0"/>
              <a:t>hava indirme harekâtı </a:t>
            </a:r>
            <a:r>
              <a:rPr lang="tr-TR" sz="2000" dirty="0"/>
              <a:t>sonrasında birliklerin birleşmesi, </a:t>
            </a:r>
          </a:p>
          <a:p>
            <a:pPr marL="285750" indent="-285750">
              <a:lnSpc>
                <a:spcPct val="150000"/>
              </a:lnSpc>
              <a:buFont typeface="Wingdings" panose="05000000000000000000" pitchFamily="2" charset="2"/>
              <a:buChar char="ü"/>
            </a:pPr>
            <a:r>
              <a:rPr lang="tr-TR" sz="2000" b="1" dirty="0"/>
              <a:t>Birliklerin Ada’ya intikali esnasında Hava Kuvvetlerinin tecrit, </a:t>
            </a:r>
            <a:r>
              <a:rPr lang="tr-TR" sz="2000" b="1" dirty="0" err="1"/>
              <a:t>YHD</a:t>
            </a:r>
            <a:r>
              <a:rPr lang="tr-TR" sz="2000" b="1" dirty="0"/>
              <a:t> ve nakliye uçaklarına himaye görevlerini yapması,</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F0F6D99-E8A9-A374-4DED-D109962646DE}"/>
              </a:ext>
            </a:extLst>
          </p:cNvPr>
          <p:cNvSpPr txBox="1">
            <a:spLocks/>
          </p:cNvSpPr>
          <p:nvPr/>
        </p:nvSpPr>
        <p:spPr>
          <a:xfrm rot="16200000">
            <a:off x="-1681931" y="2983375"/>
            <a:ext cx="41148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 Öncesi Gelişmeler</a:t>
            </a:r>
          </a:p>
        </p:txBody>
      </p:sp>
      <p:pic>
        <p:nvPicPr>
          <p:cNvPr id="5" name="Picture 6" descr="50 YIL ÖNCE 20 TEMMUZ 1974 KIBRIS BARIŞ HAREKÂTI - Bayram Akdemir - Malatya  Tarafsız Haber">
            <a:extLst>
              <a:ext uri="{FF2B5EF4-FFF2-40B4-BE49-F238E27FC236}">
                <a16:creationId xmlns:a16="http://schemas.microsoft.com/office/drawing/2014/main" id="{C4DA933B-24AA-935D-740D-D6899B0570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32"/>
          <a:stretch/>
        </p:blipFill>
        <p:spPr bwMode="auto">
          <a:xfrm>
            <a:off x="8633427" y="356812"/>
            <a:ext cx="3335974" cy="4813742"/>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B58546AF-DBC5-6D13-66CA-4FD33CF2C885}"/>
              </a:ext>
            </a:extLst>
          </p:cNvPr>
          <p:cNvSpPr txBox="1"/>
          <p:nvPr/>
        </p:nvSpPr>
        <p:spPr>
          <a:xfrm>
            <a:off x="725714" y="5344294"/>
            <a:ext cx="6748618" cy="962379"/>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tr-TR" sz="2000" b="1" dirty="0"/>
              <a:t>Hava Kuvvetlerinin desteğiyle Rumların, Lefkoşa ve Girne bölgelerini takviye etmelerinin engellenmesi.</a:t>
            </a:r>
          </a:p>
        </p:txBody>
      </p:sp>
      <p:pic>
        <p:nvPicPr>
          <p:cNvPr id="25" name="Picture 30" descr="Türkiye'nin Kıbrıs çıkarması - Vikipedi">
            <a:extLst>
              <a:ext uri="{FF2B5EF4-FFF2-40B4-BE49-F238E27FC236}">
                <a16:creationId xmlns:a16="http://schemas.microsoft.com/office/drawing/2014/main" id="{EE9EF557-5F54-79CA-F5AF-EF7F058E9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9152" y="4131253"/>
            <a:ext cx="3021524" cy="2650701"/>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83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6</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12051"/>
            <a:ext cx="8387289" cy="5532861"/>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Yıldız Harekât Planı: </a:t>
            </a:r>
          </a:p>
          <a:p>
            <a:pPr marL="285750" indent="-285750">
              <a:lnSpc>
                <a:spcPct val="150000"/>
              </a:lnSpc>
              <a:buFont typeface="Wingdings" panose="05000000000000000000" pitchFamily="2" charset="2"/>
              <a:buChar char="§"/>
            </a:pPr>
            <a:r>
              <a:rPr lang="tr-TR" sz="2200" b="1" u="sng" dirty="0"/>
              <a:t>Harekât Merkezleri</a:t>
            </a:r>
          </a:p>
          <a:p>
            <a:pPr marL="742950" lvl="1" indent="-474663">
              <a:lnSpc>
                <a:spcPct val="150000"/>
              </a:lnSpc>
              <a:buFont typeface="Courier New" panose="02070309020205020404" pitchFamily="49" charset="0"/>
              <a:buChar char="o"/>
            </a:pPr>
            <a:r>
              <a:rPr lang="tr-TR" sz="2000" dirty="0"/>
              <a:t>Genelkurmay’da Kara ve </a:t>
            </a:r>
            <a:r>
              <a:rPr lang="tr-TR" sz="2000" b="1" dirty="0"/>
              <a:t>Hava Kuvvetlerinin harekât merkezleri</a:t>
            </a:r>
            <a:r>
              <a:rPr lang="tr-TR" sz="2000" dirty="0"/>
              <a:t> açıldı.</a:t>
            </a:r>
          </a:p>
          <a:p>
            <a:pPr marL="742950" lvl="1" indent="-474663">
              <a:lnSpc>
                <a:spcPct val="150000"/>
              </a:lnSpc>
              <a:buFont typeface="Courier New" panose="02070309020205020404" pitchFamily="49" charset="0"/>
              <a:buChar char="o"/>
            </a:pPr>
            <a:r>
              <a:rPr lang="tr-TR" sz="2000" dirty="0"/>
              <a:t>Deniz Kuvvetleri Komutanlığı karargâhında Deniz Harekât Merkezi açıldı. </a:t>
            </a:r>
          </a:p>
          <a:p>
            <a:pPr marL="742950" lvl="1" indent="-474663">
              <a:lnSpc>
                <a:spcPct val="150000"/>
              </a:lnSpc>
              <a:buFont typeface="Courier New" panose="02070309020205020404" pitchFamily="49" charset="0"/>
              <a:buChar char="o"/>
            </a:pPr>
            <a:r>
              <a:rPr lang="tr-TR" sz="2000" b="1" dirty="0"/>
              <a:t>Hava Kuvvetleri birlikleri Diyarbakır merkezli </a:t>
            </a:r>
            <a:r>
              <a:rPr lang="tr-TR" sz="2000" b="1" dirty="0" err="1"/>
              <a:t>2’nci</a:t>
            </a:r>
            <a:r>
              <a:rPr lang="tr-TR" sz="2000" b="1" dirty="0"/>
              <a:t> Taktik Hava Kuvveti Komutanlığının sevk ve idaresinde görevlerini icra etti. </a:t>
            </a:r>
          </a:p>
          <a:p>
            <a:pPr marL="742950" lvl="1" indent="-474663">
              <a:lnSpc>
                <a:spcPct val="150000"/>
              </a:lnSpc>
              <a:buFont typeface="Courier New" panose="02070309020205020404" pitchFamily="49" charset="0"/>
              <a:buChar char="o"/>
            </a:pPr>
            <a:r>
              <a:rPr lang="tr-TR" sz="2000" dirty="0"/>
              <a:t>18 Temmuz 1974 tarihinde Adana’da açılan Müşterek Harekât Merkezi’ne </a:t>
            </a:r>
            <a:r>
              <a:rPr lang="tr-TR" sz="2000" b="1" dirty="0" err="1"/>
              <a:t>İHK’ların</a:t>
            </a:r>
            <a:r>
              <a:rPr lang="tr-TR" sz="2000" b="1" dirty="0"/>
              <a:t> (İleri Hava Kontrolörü) katılışları </a:t>
            </a:r>
            <a:r>
              <a:rPr lang="tr-TR" sz="2000" dirty="0"/>
              <a:t>tamamlandı</a:t>
            </a:r>
            <a:r>
              <a:rPr lang="tr-TR" dirty="0"/>
              <a:t>.</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DF0F6D99-E8A9-A374-4DED-D109962646DE}"/>
              </a:ext>
            </a:extLst>
          </p:cNvPr>
          <p:cNvSpPr txBox="1">
            <a:spLocks/>
          </p:cNvSpPr>
          <p:nvPr/>
        </p:nvSpPr>
        <p:spPr>
          <a:xfrm rot="16200000">
            <a:off x="-1681931" y="2983375"/>
            <a:ext cx="41148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 Öncesi Gelişmeler</a:t>
            </a:r>
          </a:p>
        </p:txBody>
      </p:sp>
      <p:pic>
        <p:nvPicPr>
          <p:cNvPr id="6158" name="Picture 14" descr="Bakan Akar, İleri Müşterek Harekat Merkezi'ni açtı - Son Dakika Haberleri">
            <a:extLst>
              <a:ext uri="{FF2B5EF4-FFF2-40B4-BE49-F238E27FC236}">
                <a16:creationId xmlns:a16="http://schemas.microsoft.com/office/drawing/2014/main" id="{AF42F83B-7700-7A93-47F1-69A2516C90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35510" y="4181906"/>
            <a:ext cx="2960178" cy="1798719"/>
          </a:xfrm>
          <a:prstGeom prst="rect">
            <a:avLst/>
          </a:prstGeom>
          <a:ln w="38100">
            <a:solidFill>
              <a:schemeClr val="accent2"/>
            </a:solidFill>
          </a:ln>
          <a:extLst>
            <a:ext uri="{909E8E84-426E-40DD-AFC4-6F175D3DCCD1}">
              <a14:hiddenFill xmlns:a14="http://schemas.microsoft.com/office/drawing/2010/main">
                <a:solidFill>
                  <a:srgbClr val="FFFFFF"/>
                </a:solidFill>
              </a14:hiddenFill>
            </a:ext>
          </a:extLst>
        </p:spPr>
      </p:pic>
      <p:pic>
        <p:nvPicPr>
          <p:cNvPr id="4130" name="Picture 34" descr="1947 Senesi Diyarbakır 2. Taktik Hava Kuvveti Komutanlığı Anısına Yapılmış  Olan, Türk Bayraklı, | Levant Antika | Müzayede">
            <a:extLst>
              <a:ext uri="{FF2B5EF4-FFF2-40B4-BE49-F238E27FC236}">
                <a16:creationId xmlns:a16="http://schemas.microsoft.com/office/drawing/2014/main" id="{547124F7-9088-A307-E5D5-ECED575C7F5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78" t="2769" r="3356" b="2993"/>
          <a:stretch/>
        </p:blipFill>
        <p:spPr bwMode="auto">
          <a:xfrm>
            <a:off x="8565150" y="12808"/>
            <a:ext cx="3580109" cy="359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5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7</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15890" y="801745"/>
            <a:ext cx="8004997" cy="594836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Hava Kuvvetleri Filolarının İntikalleri:</a:t>
            </a:r>
          </a:p>
          <a:p>
            <a:pPr marL="285750" indent="-285750">
              <a:lnSpc>
                <a:spcPct val="150000"/>
              </a:lnSpc>
              <a:buFont typeface="Wingdings" panose="05000000000000000000" pitchFamily="2" charset="2"/>
              <a:buChar char="ü"/>
            </a:pPr>
            <a:r>
              <a:rPr lang="tr-TR" sz="2000" dirty="0"/>
              <a:t>16 Temmuz saat </a:t>
            </a:r>
            <a:r>
              <a:rPr lang="tr-TR" sz="2000" dirty="0" err="1"/>
              <a:t>08.40’dan</a:t>
            </a:r>
            <a:r>
              <a:rPr lang="tr-TR" sz="2000" dirty="0"/>
              <a:t> itibaren Hava Kuvvetleri filolarına plan görev yerlerine intikali emri verildi. </a:t>
            </a:r>
          </a:p>
          <a:p>
            <a:pPr marL="285750" indent="-285750">
              <a:lnSpc>
                <a:spcPct val="150000"/>
              </a:lnSpc>
              <a:buFont typeface="Wingdings" panose="05000000000000000000" pitchFamily="2" charset="2"/>
              <a:buChar char="ü"/>
            </a:pPr>
            <a:r>
              <a:rPr lang="tr-TR" sz="2000" dirty="0"/>
              <a:t>Muharip filoların intikalleri için gereken </a:t>
            </a:r>
            <a:r>
              <a:rPr lang="tr-TR" sz="2000" b="1" dirty="0"/>
              <a:t>ulaştırma uçağı desteği, bir yıl önce yapılan ETİ-73 tatbikatıyla denenmişti.</a:t>
            </a:r>
            <a:r>
              <a:rPr lang="tr-TR" sz="2000" dirty="0"/>
              <a:t> </a:t>
            </a:r>
          </a:p>
          <a:p>
            <a:pPr marL="285750" indent="-285750">
              <a:lnSpc>
                <a:spcPct val="150000"/>
              </a:lnSpc>
              <a:buFont typeface="Wingdings" panose="05000000000000000000" pitchFamily="2" charset="2"/>
              <a:buChar char="ü"/>
            </a:pPr>
            <a:r>
              <a:rPr lang="tr-TR" sz="2000" b="1" dirty="0"/>
              <a:t>18 Temmuz 1974 tarihinde harekâta iştirak edecek filolar:</a:t>
            </a:r>
          </a:p>
          <a:p>
            <a:pPr marL="742950" lvl="1" indent="-474663">
              <a:lnSpc>
                <a:spcPct val="150000"/>
              </a:lnSpc>
              <a:buFont typeface="Courier New" panose="02070309020205020404" pitchFamily="49" charset="0"/>
              <a:buChar char="o"/>
            </a:pPr>
            <a:r>
              <a:rPr lang="tr-TR" sz="2000" b="1" u="sng" dirty="0"/>
              <a:t>İncirlik:</a:t>
            </a:r>
            <a:r>
              <a:rPr lang="tr-TR" sz="2000" b="1" dirty="0"/>
              <a:t> </a:t>
            </a:r>
            <a:r>
              <a:rPr lang="tr-TR" sz="2000" dirty="0" err="1"/>
              <a:t>Erhaç</a:t>
            </a:r>
            <a:r>
              <a:rPr lang="tr-TR" sz="2000" dirty="0"/>
              <a:t>-Malatya’da konuşlu </a:t>
            </a:r>
            <a:r>
              <a:rPr lang="tr-TR" sz="2000" dirty="0" err="1"/>
              <a:t>171’inci</a:t>
            </a:r>
            <a:r>
              <a:rPr lang="tr-TR" sz="2000" dirty="0"/>
              <a:t> ve </a:t>
            </a:r>
            <a:r>
              <a:rPr lang="tr-TR" sz="2000" dirty="0" err="1"/>
              <a:t>172’nci</a:t>
            </a:r>
            <a:r>
              <a:rPr lang="tr-TR" sz="2000" dirty="0"/>
              <a:t> Filolar ile Diyarbakır’da konuşlu </a:t>
            </a:r>
            <a:r>
              <a:rPr lang="tr-TR" sz="2000" dirty="0" err="1"/>
              <a:t>181’inci</a:t>
            </a:r>
            <a:r>
              <a:rPr lang="tr-TR" sz="2000" dirty="0"/>
              <a:t> Filo’nun </a:t>
            </a:r>
            <a:r>
              <a:rPr lang="tr-TR" sz="2000" dirty="0" err="1"/>
              <a:t>½’si</a:t>
            </a:r>
            <a:r>
              <a:rPr lang="tr-TR" sz="2000" dirty="0"/>
              <a:t> ve </a:t>
            </a:r>
            <a:r>
              <a:rPr lang="tr-TR" sz="2000" dirty="0" err="1"/>
              <a:t>184’üncü</a:t>
            </a:r>
            <a:r>
              <a:rPr lang="tr-TR" sz="2000" dirty="0"/>
              <a:t> Filo’nun </a:t>
            </a:r>
            <a:r>
              <a:rPr lang="tr-TR" sz="2000" dirty="0" err="1"/>
              <a:t>½’si</a:t>
            </a:r>
            <a:r>
              <a:rPr lang="tr-TR" sz="2000" dirty="0"/>
              <a:t>,</a:t>
            </a:r>
          </a:p>
          <a:p>
            <a:pPr marL="742950" lvl="1" indent="-474663">
              <a:lnSpc>
                <a:spcPct val="150000"/>
              </a:lnSpc>
              <a:buFont typeface="Courier New" panose="02070309020205020404" pitchFamily="49" charset="0"/>
              <a:buChar char="o"/>
            </a:pPr>
            <a:r>
              <a:rPr lang="tr-TR" sz="2000" b="1" u="sng" dirty="0"/>
              <a:t>Antalya:</a:t>
            </a:r>
            <a:r>
              <a:rPr lang="tr-TR" sz="2000" b="1" dirty="0"/>
              <a:t> </a:t>
            </a:r>
            <a:r>
              <a:rPr lang="tr-TR" sz="2000" dirty="0" err="1"/>
              <a:t>181’inci</a:t>
            </a:r>
            <a:r>
              <a:rPr lang="tr-TR" sz="2000" dirty="0"/>
              <a:t> Filo’nun </a:t>
            </a:r>
            <a:r>
              <a:rPr lang="tr-TR" sz="2000" dirty="0" err="1"/>
              <a:t>½’si</a:t>
            </a:r>
            <a:r>
              <a:rPr lang="tr-TR" sz="2000" dirty="0"/>
              <a:t> ile </a:t>
            </a:r>
          </a:p>
          <a:p>
            <a:pPr marL="268287" lvl="1">
              <a:lnSpc>
                <a:spcPct val="150000"/>
              </a:lnSpc>
            </a:pPr>
            <a:r>
              <a:rPr lang="tr-TR" sz="2000" dirty="0"/>
              <a:t>      Merzifon’daki </a:t>
            </a:r>
            <a:r>
              <a:rPr lang="tr-TR" sz="2000" dirty="0" err="1"/>
              <a:t>152’nci</a:t>
            </a:r>
            <a:r>
              <a:rPr lang="tr-TR" sz="2000" dirty="0"/>
              <a:t> Filo’nun </a:t>
            </a:r>
            <a:r>
              <a:rPr lang="tr-TR" sz="2000" dirty="0" err="1"/>
              <a:t>½’si</a:t>
            </a:r>
            <a:endParaRPr lang="tr-TR" sz="2000" dirty="0"/>
          </a:p>
          <a:p>
            <a:pPr marL="742950" lvl="1" indent="-474663">
              <a:lnSpc>
                <a:spcPct val="150000"/>
              </a:lnSpc>
              <a:buFont typeface="Courier New" panose="02070309020205020404" pitchFamily="49" charset="0"/>
              <a:buChar char="o"/>
            </a:pPr>
            <a:r>
              <a:rPr lang="tr-TR" sz="2000" b="1" u="sng" dirty="0"/>
              <a:t>Sivrihisar:</a:t>
            </a:r>
            <a:r>
              <a:rPr lang="tr-TR" sz="2000" b="1" dirty="0"/>
              <a:t> </a:t>
            </a:r>
            <a:r>
              <a:rPr lang="tr-TR" sz="2000" dirty="0"/>
              <a:t>Eskişehir’deki </a:t>
            </a:r>
            <a:r>
              <a:rPr lang="tr-TR" sz="2000" dirty="0" err="1"/>
              <a:t>112’nci</a:t>
            </a:r>
            <a:r>
              <a:rPr lang="tr-TR" sz="2000" dirty="0"/>
              <a:t> Filo</a:t>
            </a:r>
          </a:p>
          <a:p>
            <a:pPr marL="742950" lvl="1" indent="-474663">
              <a:lnSpc>
                <a:spcPct val="150000"/>
              </a:lnSpc>
              <a:buFont typeface="Courier New" panose="02070309020205020404" pitchFamily="49" charset="0"/>
              <a:buChar char="o"/>
            </a:pPr>
            <a:r>
              <a:rPr lang="tr-TR" sz="2000" b="1" u="sng" dirty="0" err="1"/>
              <a:t>Mürted</a:t>
            </a:r>
            <a:r>
              <a:rPr lang="tr-TR" sz="2000" b="1" u="sng" dirty="0"/>
              <a:t>:</a:t>
            </a:r>
            <a:r>
              <a:rPr lang="tr-TR" sz="2000" b="1" dirty="0"/>
              <a:t> </a:t>
            </a:r>
            <a:r>
              <a:rPr lang="tr-TR" sz="2000" dirty="0"/>
              <a:t>Balıkesir’deki </a:t>
            </a:r>
            <a:r>
              <a:rPr lang="tr-TR" sz="2000" dirty="0" err="1"/>
              <a:t>191’inci</a:t>
            </a:r>
            <a:r>
              <a:rPr lang="tr-TR" sz="2000" dirty="0"/>
              <a:t> Filo. </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5" name="Alt Bilgi Yer Tutucusu 9">
            <a:extLst>
              <a:ext uri="{FF2B5EF4-FFF2-40B4-BE49-F238E27FC236}">
                <a16:creationId xmlns:a16="http://schemas.microsoft.com/office/drawing/2014/main" id="{0C05533F-37CC-E090-7382-284EB8B92266}"/>
              </a:ext>
            </a:extLst>
          </p:cNvPr>
          <p:cNvSpPr txBox="1">
            <a:spLocks/>
          </p:cNvSpPr>
          <p:nvPr/>
        </p:nvSpPr>
        <p:spPr>
          <a:xfrm rot="16200000">
            <a:off x="-1681931" y="2983375"/>
            <a:ext cx="41148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 Öncesi Gelişmeler</a:t>
            </a:r>
          </a:p>
        </p:txBody>
      </p:sp>
      <p:pic>
        <p:nvPicPr>
          <p:cNvPr id="5128" name="Picture 8" descr="Bu kez Barış Harekâtı'nın hava cephesine katılan pilotlar anlatıyor | Sedat  ERGİN Köşe Yazısı - Hürriyet Haberler">
            <a:extLst>
              <a:ext uri="{FF2B5EF4-FFF2-40B4-BE49-F238E27FC236}">
                <a16:creationId xmlns:a16="http://schemas.microsoft.com/office/drawing/2014/main" id="{44ECED24-A7B7-9851-E683-44FA859048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10" b="2124"/>
          <a:stretch/>
        </p:blipFill>
        <p:spPr bwMode="auto">
          <a:xfrm>
            <a:off x="8720887" y="604782"/>
            <a:ext cx="3245749" cy="3383446"/>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5130" name="Picture 10" descr="Kıbrıs Barış Harekâtı Öncesinde Türk Hava Kuvvetlerinin Faaliyetleri (Bölüm  -2) | Stratejik Araştırmalar Merkezi - STRASAM.ORG ®">
            <a:extLst>
              <a:ext uri="{FF2B5EF4-FFF2-40B4-BE49-F238E27FC236}">
                <a16:creationId xmlns:a16="http://schemas.microsoft.com/office/drawing/2014/main" id="{F334C968-EF2B-BCE4-5FB3-71E308751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888" y="4127597"/>
            <a:ext cx="3245748" cy="2251784"/>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7172" name="Picture 4" descr="TSK tarihinin en büyük hava operasyonu: Kıbrıs Barış Harekâtı – Tolga Özbek">
            <a:extLst>
              <a:ext uri="{FF2B5EF4-FFF2-40B4-BE49-F238E27FC236}">
                <a16:creationId xmlns:a16="http://schemas.microsoft.com/office/drawing/2014/main" id="{778F7216-3F23-5AFF-C834-3A4631630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5906" y="4675322"/>
            <a:ext cx="2674694" cy="1893322"/>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9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8</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5" y="827551"/>
            <a:ext cx="7769648" cy="4101700"/>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Birinci Günü (20 Temmuz)</a:t>
            </a:r>
          </a:p>
          <a:p>
            <a:pPr marL="285750" indent="-285750">
              <a:lnSpc>
                <a:spcPct val="150000"/>
              </a:lnSpc>
              <a:buFont typeface="Wingdings" panose="05000000000000000000" pitchFamily="2" charset="2"/>
              <a:buChar char="ü"/>
            </a:pPr>
            <a:r>
              <a:rPr lang="tr-TR" sz="2000" dirty="0"/>
              <a:t>20 Temmuz 1974 sabah </a:t>
            </a:r>
            <a:r>
              <a:rPr lang="tr-TR" sz="2000" dirty="0" err="1"/>
              <a:t>04.40’dan</a:t>
            </a:r>
            <a:r>
              <a:rPr lang="tr-TR" sz="2000" dirty="0"/>
              <a:t> geçerli olmak üzere genel alarm ilan edildi. </a:t>
            </a:r>
          </a:p>
          <a:p>
            <a:pPr marL="285750" indent="-285750">
              <a:lnSpc>
                <a:spcPct val="150000"/>
              </a:lnSpc>
              <a:buFont typeface="Wingdings" panose="05000000000000000000" pitchFamily="2" charset="2"/>
              <a:buChar char="ü"/>
            </a:pPr>
            <a:r>
              <a:rPr lang="tr-TR" sz="2000" dirty="0"/>
              <a:t>İlgili hava savunma birliklerinin komuta kontrolü NATO’dan geri alındı. </a:t>
            </a:r>
          </a:p>
          <a:p>
            <a:pPr marL="285750" indent="-285750">
              <a:lnSpc>
                <a:spcPct val="150000"/>
              </a:lnSpc>
              <a:buFont typeface="Wingdings" panose="05000000000000000000" pitchFamily="2" charset="2"/>
              <a:buChar char="ü"/>
            </a:pPr>
            <a:r>
              <a:rPr lang="tr-TR" sz="2000" b="1" dirty="0"/>
              <a:t>Saat </a:t>
            </a:r>
            <a:r>
              <a:rPr lang="tr-TR" sz="2000" b="1" dirty="0" err="1"/>
              <a:t>04.49’da</a:t>
            </a:r>
            <a:r>
              <a:rPr lang="tr-TR" sz="2000" b="1" dirty="0"/>
              <a:t> İncirlik’ten kalkan 1 adet RF-</a:t>
            </a:r>
            <a:r>
              <a:rPr lang="tr-TR" sz="2000" b="1" dirty="0" err="1"/>
              <a:t>84F’nin</a:t>
            </a:r>
            <a:r>
              <a:rPr lang="tr-TR" sz="2000" b="1" dirty="0"/>
              <a:t> keşif görevi için kalkışıyla Kıbrıs Barış Harekâtı başladı. </a:t>
            </a:r>
          </a:p>
          <a:p>
            <a:pPr marL="285750" indent="-285750">
              <a:lnSpc>
                <a:spcPct val="150000"/>
              </a:lnSpc>
              <a:buFont typeface="Wingdings" panose="05000000000000000000" pitchFamily="2" charset="2"/>
              <a:buChar char="ü"/>
            </a:pPr>
            <a:r>
              <a:rPr lang="tr-TR" sz="2000" dirty="0"/>
              <a:t>Türk hava sahası saat </a:t>
            </a:r>
            <a:r>
              <a:rPr lang="tr-TR" sz="2000" dirty="0" err="1"/>
              <a:t>05.00’dan</a:t>
            </a:r>
            <a:r>
              <a:rPr lang="tr-TR" sz="2000" dirty="0"/>
              <a:t> itibaren hava trafiğine kapatıldı.</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5" name="Alt Bilgi Yer Tutucusu 9">
            <a:extLst>
              <a:ext uri="{FF2B5EF4-FFF2-40B4-BE49-F238E27FC236}">
                <a16:creationId xmlns:a16="http://schemas.microsoft.com/office/drawing/2014/main" id="{0C05533F-37CC-E090-7382-284EB8B92266}"/>
              </a:ext>
            </a:extLst>
          </p:cNvPr>
          <p:cNvSpPr txBox="1">
            <a:spLocks/>
          </p:cNvSpPr>
          <p:nvPr/>
        </p:nvSpPr>
        <p:spPr>
          <a:xfrm rot="16200000">
            <a:off x="-1681931" y="2983375"/>
            <a:ext cx="4114800"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 Öncesi Gelişmeler</a:t>
            </a:r>
          </a:p>
        </p:txBody>
      </p:sp>
      <p:pic>
        <p:nvPicPr>
          <p:cNvPr id="5126" name="Picture 6" descr="50 YIL ÖNCE 20 TEMMUZ 1974 KIBRIS BARIŞ HAREKÂTI - Bayram Akdemir - Malatya  Tarafsız Haber">
            <a:extLst>
              <a:ext uri="{FF2B5EF4-FFF2-40B4-BE49-F238E27FC236}">
                <a16:creationId xmlns:a16="http://schemas.microsoft.com/office/drawing/2014/main" id="{110263F5-DDC5-2AD2-860B-6C6FE348DB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32" b="13750"/>
          <a:stretch/>
        </p:blipFill>
        <p:spPr bwMode="auto">
          <a:xfrm>
            <a:off x="8580895" y="806977"/>
            <a:ext cx="3335974" cy="399823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3FE19312-1A30-19F4-FED0-683153C4A6AA}"/>
              </a:ext>
            </a:extLst>
          </p:cNvPr>
          <p:cNvSpPr txBox="1"/>
          <p:nvPr/>
        </p:nvSpPr>
        <p:spPr>
          <a:xfrm>
            <a:off x="693062" y="4805212"/>
            <a:ext cx="11306027" cy="1885709"/>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tr-TR" sz="2000" b="1" dirty="0"/>
              <a:t>Türk jetleri, çıkarma harekâtı öncesinde bölgenin yumuşatılması maksadıyla Beşparmak Dağları’ndaki Rum hedeflerini vurdular. Girne’nin batısındaki </a:t>
            </a:r>
            <a:r>
              <a:rPr lang="tr-TR" sz="2000" b="1" dirty="0" err="1"/>
              <a:t>Pladini</a:t>
            </a:r>
            <a:r>
              <a:rPr lang="tr-TR" sz="2000" b="1" dirty="0"/>
              <a:t> plajı bölgesindeki plan hedeflerini, Girne Stadyumu civarındaki Rum zırhlı birlikleri ile cephaneliklerini bombaladılar.</a:t>
            </a:r>
            <a:r>
              <a:rPr lang="tr-TR" sz="2000" dirty="0"/>
              <a:t> </a:t>
            </a:r>
            <a:r>
              <a:rPr lang="tr-TR" sz="2000" b="1" dirty="0"/>
              <a:t>Çıkarma gemilerine müdahaleye hazırlanan Rum hücumbotu batırıldı. </a:t>
            </a:r>
          </a:p>
        </p:txBody>
      </p:sp>
      <p:pic>
        <p:nvPicPr>
          <p:cNvPr id="6" name="Picture 2" descr="Yıl 1974 Bolu Komando Tugayı Kıbrıs'a girdi ! - bolununsesi Gazetesi">
            <a:extLst>
              <a:ext uri="{FF2B5EF4-FFF2-40B4-BE49-F238E27FC236}">
                <a16:creationId xmlns:a16="http://schemas.microsoft.com/office/drawing/2014/main" id="{BA808EC1-FC09-B5CD-89C8-0778B5C219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6688" y="80460"/>
            <a:ext cx="1119193" cy="1494181"/>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16" name="Picture 14" descr="Kıbrıs İçin Havalandılar G-Günü Son Tanıkların Anlatımlarıyla Kıbrıs B">
            <a:extLst>
              <a:ext uri="{FF2B5EF4-FFF2-40B4-BE49-F238E27FC236}">
                <a16:creationId xmlns:a16="http://schemas.microsoft.com/office/drawing/2014/main" id="{B54A2E6F-3910-3072-4BA0-7702C4FFC2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252" b="18109"/>
          <a:stretch/>
        </p:blipFill>
        <p:spPr bwMode="auto">
          <a:xfrm>
            <a:off x="8440163" y="94409"/>
            <a:ext cx="1261245" cy="142513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2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tr-TR" smtClean="0"/>
              <a:pPr rtl="0"/>
              <a:t>9</a:t>
            </a:fld>
            <a:endParaRPr lang="tr-TR" dirty="0"/>
          </a:p>
        </p:txBody>
      </p:sp>
      <p:sp>
        <p:nvSpPr>
          <p:cNvPr id="2" name="Metin kutusu 1">
            <a:extLst>
              <a:ext uri="{FF2B5EF4-FFF2-40B4-BE49-F238E27FC236}">
                <a16:creationId xmlns:a16="http://schemas.microsoft.com/office/drawing/2014/main" id="{D6961A06-8900-FF98-B1B1-13FD8DA000C5}"/>
              </a:ext>
            </a:extLst>
          </p:cNvPr>
          <p:cNvSpPr txBox="1"/>
          <p:nvPr/>
        </p:nvSpPr>
        <p:spPr>
          <a:xfrm>
            <a:off x="725714" y="806885"/>
            <a:ext cx="8004997" cy="5994526"/>
          </a:xfrm>
          <a:prstGeom prst="rect">
            <a:avLst/>
          </a:prstGeom>
          <a:noFill/>
        </p:spPr>
        <p:txBody>
          <a:bodyPr wrap="square">
            <a:spAutoFit/>
          </a:bodyPr>
          <a:lstStyle/>
          <a:p>
            <a:pPr marL="285750" indent="-285750">
              <a:buFont typeface="Wingdings" panose="05000000000000000000" pitchFamily="2" charset="2"/>
              <a:buChar char="q"/>
            </a:pPr>
            <a:r>
              <a:rPr lang="tr-TR" sz="2400" b="1" dirty="0">
                <a:solidFill>
                  <a:schemeClr val="bg2">
                    <a:lumMod val="50000"/>
                  </a:schemeClr>
                </a:solidFill>
              </a:rPr>
              <a:t>Harekâtın Birinci Günü (20 Temmuz)</a:t>
            </a:r>
          </a:p>
          <a:p>
            <a:pPr marL="285750" indent="-285750">
              <a:lnSpc>
                <a:spcPct val="150000"/>
              </a:lnSpc>
              <a:buFont typeface="Wingdings" panose="05000000000000000000" pitchFamily="2" charset="2"/>
              <a:buChar char="§"/>
            </a:pPr>
            <a:r>
              <a:rPr lang="tr-TR" sz="2200" b="1" u="sng" dirty="0"/>
              <a:t>Hava İndirme Harekâtı</a:t>
            </a:r>
          </a:p>
          <a:p>
            <a:pPr marL="285750" indent="-285750">
              <a:lnSpc>
                <a:spcPct val="150000"/>
              </a:lnSpc>
              <a:buFont typeface="Wingdings" panose="05000000000000000000" pitchFamily="2" charset="2"/>
              <a:buChar char="ü"/>
            </a:pPr>
            <a:r>
              <a:rPr lang="tr-TR" sz="2000" b="1" dirty="0"/>
              <a:t>Girne plajlarına çıkarmayla </a:t>
            </a:r>
            <a:r>
              <a:rPr lang="tr-TR" sz="2000" dirty="0"/>
              <a:t>eş zamanlı </a:t>
            </a:r>
            <a:r>
              <a:rPr lang="tr-TR" sz="2000" b="1" dirty="0"/>
              <a:t>Lefkoşa-Girne yolu üzerinde ve Gönyeli bölgesinde hava indirme harekâtı </a:t>
            </a:r>
            <a:r>
              <a:rPr lang="tr-TR" sz="2000" dirty="0"/>
              <a:t>icra edilmeye başlandı. </a:t>
            </a:r>
          </a:p>
          <a:p>
            <a:pPr marL="742950" lvl="1" indent="-474663">
              <a:lnSpc>
                <a:spcPct val="150000"/>
              </a:lnSpc>
              <a:buFont typeface="Courier New" panose="02070309020205020404" pitchFamily="49" charset="0"/>
              <a:buChar char="o"/>
            </a:pPr>
            <a:r>
              <a:rPr lang="tr-TR" sz="2000" dirty="0"/>
              <a:t>İlk dalgada, Gönyeli </a:t>
            </a:r>
            <a:r>
              <a:rPr lang="tr-TR" sz="2000" dirty="0" err="1"/>
              <a:t>Minareliköy’e</a:t>
            </a:r>
            <a:r>
              <a:rPr lang="tr-TR" sz="2000" dirty="0"/>
              <a:t> 19 adet C-47 ve </a:t>
            </a:r>
            <a:r>
              <a:rPr lang="tr-TR" sz="2000" dirty="0" err="1"/>
              <a:t>Kırnı</a:t>
            </a:r>
            <a:r>
              <a:rPr lang="tr-TR" sz="2000" dirty="0"/>
              <a:t> </a:t>
            </a:r>
            <a:r>
              <a:rPr lang="tr-TR" sz="2000" dirty="0" err="1"/>
              <a:t>Asomado’ya</a:t>
            </a:r>
            <a:r>
              <a:rPr lang="tr-TR" sz="2000" dirty="0"/>
              <a:t> ise 6 adet C-130 ve 11 adet C-</a:t>
            </a:r>
            <a:r>
              <a:rPr lang="tr-TR" sz="2000" dirty="0" err="1"/>
              <a:t>160D</a:t>
            </a:r>
            <a:r>
              <a:rPr lang="tr-TR" sz="2000" dirty="0"/>
              <a:t> nakliye uçağı atma/havadan indirme görevleri için kullanıldı. </a:t>
            </a:r>
          </a:p>
          <a:p>
            <a:pPr marL="742950" lvl="1" indent="-474663">
              <a:lnSpc>
                <a:spcPct val="150000"/>
              </a:lnSpc>
              <a:buFont typeface="Courier New" panose="02070309020205020404" pitchFamily="49" charset="0"/>
              <a:buChar char="o"/>
            </a:pPr>
            <a:r>
              <a:rPr lang="tr-TR" sz="2000" b="1" u="sng" dirty="0"/>
              <a:t>Ulaştırma uçaklarının kapasitesi sınırlıydı. </a:t>
            </a:r>
            <a:r>
              <a:rPr lang="tr-TR" sz="2000" dirty="0"/>
              <a:t>İlk etapta yalnızca </a:t>
            </a:r>
            <a:r>
              <a:rPr lang="tr-TR" sz="2000" dirty="0" err="1"/>
              <a:t>1’inci</a:t>
            </a:r>
            <a:r>
              <a:rPr lang="tr-TR" sz="2000" dirty="0"/>
              <a:t> ve </a:t>
            </a:r>
            <a:r>
              <a:rPr lang="tr-TR" sz="2000" dirty="0" err="1"/>
              <a:t>2’nci</a:t>
            </a:r>
            <a:r>
              <a:rPr lang="tr-TR" sz="2000" dirty="0"/>
              <a:t> Paraşüt Taburları taşınabildi. </a:t>
            </a:r>
          </a:p>
          <a:p>
            <a:pPr marL="742950" lvl="1" indent="-474663">
              <a:lnSpc>
                <a:spcPct val="150000"/>
              </a:lnSpc>
              <a:buFont typeface="Courier New" panose="02070309020205020404" pitchFamily="49" charset="0"/>
              <a:buChar char="o"/>
            </a:pPr>
            <a:r>
              <a:rPr lang="tr-TR" sz="2000" dirty="0"/>
              <a:t>İndirme saat </a:t>
            </a:r>
            <a:r>
              <a:rPr lang="tr-TR" sz="2000" dirty="0" err="1"/>
              <a:t>07.05’te</a:t>
            </a:r>
            <a:r>
              <a:rPr lang="tr-TR" sz="2000" dirty="0"/>
              <a:t> tamamlandı. Hava indirme esnasında Rum Ordusunun Lefkoşa bölgesindeki mevziilerinden açılan ateşin harekâta etkisi olmadı.</a:t>
            </a:r>
          </a:p>
        </p:txBody>
      </p:sp>
      <p:cxnSp>
        <p:nvCxnSpPr>
          <p:cNvPr id="18" name="Düz Bağlayıcı 17">
            <a:extLst>
              <a:ext uri="{FF2B5EF4-FFF2-40B4-BE49-F238E27FC236}">
                <a16:creationId xmlns:a16="http://schemas.microsoft.com/office/drawing/2014/main" id="{9DDB9A9C-5838-274D-7DFD-0D7C9E061532}"/>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A7D32762-30AC-6A4A-38AF-91B20021B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77" t="17359" r="23331" b="25790"/>
          <a:stretch/>
        </p:blipFill>
        <p:spPr>
          <a:xfrm>
            <a:off x="46741" y="208899"/>
            <a:ext cx="646322" cy="529160"/>
          </a:xfrm>
          <a:prstGeom prst="rect">
            <a:avLst/>
          </a:prstGeom>
        </p:spPr>
      </p:pic>
      <p:sp>
        <p:nvSpPr>
          <p:cNvPr id="4" name="Başlık 3">
            <a:extLst>
              <a:ext uri="{FF2B5EF4-FFF2-40B4-BE49-F238E27FC236}">
                <a16:creationId xmlns:a16="http://schemas.microsoft.com/office/drawing/2014/main" id="{BF728155-6DEE-345F-3C17-DAD8DB5BE8EF}"/>
              </a:ext>
            </a:extLst>
          </p:cNvPr>
          <p:cNvSpPr txBox="1">
            <a:spLocks/>
          </p:cNvSpPr>
          <p:nvPr/>
        </p:nvSpPr>
        <p:spPr>
          <a:xfrm>
            <a:off x="738718" y="289356"/>
            <a:ext cx="7688442" cy="61993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tr-TR" sz="3200" dirty="0">
                <a:solidFill>
                  <a:schemeClr val="bg2">
                    <a:lumMod val="50000"/>
                  </a:schemeClr>
                </a:solidFill>
              </a:rPr>
              <a:t>Hava Harekâtı</a:t>
            </a:r>
          </a:p>
        </p:txBody>
      </p:sp>
      <p:sp>
        <p:nvSpPr>
          <p:cNvPr id="6" name="Alt Bilgi Yer Tutucusu 9">
            <a:extLst>
              <a:ext uri="{FF2B5EF4-FFF2-40B4-BE49-F238E27FC236}">
                <a16:creationId xmlns:a16="http://schemas.microsoft.com/office/drawing/2014/main" id="{6589AB85-E53A-1D77-0598-61AC0203D4D0}"/>
              </a:ext>
            </a:extLst>
          </p:cNvPr>
          <p:cNvSpPr txBox="1">
            <a:spLocks/>
          </p:cNvSpPr>
          <p:nvPr/>
        </p:nvSpPr>
        <p:spPr>
          <a:xfrm rot="16200000">
            <a:off x="-2642824" y="3657143"/>
            <a:ext cx="6036592" cy="365125"/>
          </a:xfrm>
          <a:prstGeom prst="rect">
            <a:avLst/>
          </a:prstGeom>
        </p:spPr>
        <p:txBody>
          <a:bodyPr rtlCol="0"/>
          <a:ls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solidFill>
                  <a:schemeClr val="bg2">
                    <a:lumMod val="50000"/>
                  </a:schemeClr>
                </a:solidFill>
              </a:rPr>
              <a:t>Harekâtın Birinci Safhası</a:t>
            </a:r>
          </a:p>
        </p:txBody>
      </p:sp>
      <p:pic>
        <p:nvPicPr>
          <p:cNvPr id="6148" name="Picture 4" descr="Kıbrıs Barış Harekatı: 50 yıldır süren tarihi bir dönüm noktası">
            <a:extLst>
              <a:ext uri="{FF2B5EF4-FFF2-40B4-BE49-F238E27FC236}">
                <a16:creationId xmlns:a16="http://schemas.microsoft.com/office/drawing/2014/main" id="{51D95D6F-67AF-EA5B-5947-4893B1166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5885" y="827630"/>
            <a:ext cx="3793205" cy="212419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6150" name="Picture 6" descr="Kıbrıs Barış Harekatı Anlatım ve Fotoğrafları – Türkiye Muharip Gaziler  Derneği">
            <a:extLst>
              <a:ext uri="{FF2B5EF4-FFF2-40B4-BE49-F238E27FC236}">
                <a16:creationId xmlns:a16="http://schemas.microsoft.com/office/drawing/2014/main" id="{86E9AB60-7E2C-862C-0602-EC63F82CA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4921971"/>
            <a:ext cx="3395915" cy="131445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6160" name="Picture 16" descr="Pin page">
            <a:extLst>
              <a:ext uri="{FF2B5EF4-FFF2-40B4-BE49-F238E27FC236}">
                <a16:creationId xmlns:a16="http://schemas.microsoft.com/office/drawing/2014/main" id="{F7A1541D-3415-5B9B-20D7-82C23440060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894"/>
          <a:stretch/>
        </p:blipFill>
        <p:spPr bwMode="auto">
          <a:xfrm>
            <a:off x="9208496" y="3064689"/>
            <a:ext cx="2619375" cy="1605468"/>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10" name="Alt Bilgi Yer Tutucusu 9">
            <a:extLst>
              <a:ext uri="{FF2B5EF4-FFF2-40B4-BE49-F238E27FC236}">
                <a16:creationId xmlns:a16="http://schemas.microsoft.com/office/drawing/2014/main" id="{03BD36C5-1BBE-DA1A-FB4E-BBC2474ACFFA}"/>
              </a:ext>
            </a:extLst>
          </p:cNvPr>
          <p:cNvSpPr>
            <a:spLocks noGrp="1"/>
          </p:cNvSpPr>
          <p:nvPr>
            <p:ph type="ftr" sz="quarter" idx="11"/>
          </p:nvPr>
        </p:nvSpPr>
        <p:spPr>
          <a:xfrm>
            <a:off x="9192754" y="2983317"/>
            <a:ext cx="2650858" cy="619932"/>
          </a:xfrm>
        </p:spPr>
        <p:txBody>
          <a:bodyPr rtlCol="0"/>
          <a:lstStyle/>
          <a:p>
            <a:pPr rtl="0"/>
            <a:r>
              <a:rPr lang="tr-TR" sz="1600" dirty="0"/>
              <a:t>C-47 Dakota</a:t>
            </a:r>
          </a:p>
        </p:txBody>
      </p:sp>
      <p:pic>
        <p:nvPicPr>
          <p:cNvPr id="26" name="Picture 32" descr="Kıbrıs Barış Harekatı Anlatım ve Fotoğrafları – Türkiye Muharip Gaziler  Derneği">
            <a:extLst>
              <a:ext uri="{FF2B5EF4-FFF2-40B4-BE49-F238E27FC236}">
                <a16:creationId xmlns:a16="http://schemas.microsoft.com/office/drawing/2014/main" id="{F79F4024-0A3D-8623-94CB-1ED36A7B73C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5586" y="136525"/>
            <a:ext cx="2380780" cy="1598772"/>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49119"/>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_48167185_TF89338750_Win32.potx" id="{7F167A53-1BFB-47B1-B18D-80965C855A21}" vid="{3E5DCE5D-3C45-4BA8-AE8E-27C7B8135B9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TM02900771[[fn=Dilim]]</Template>
  <TotalTime>8734</TotalTime>
  <Words>3049</Words>
  <Application>Microsoft Office PowerPoint</Application>
  <PresentationFormat>Geniş ekran</PresentationFormat>
  <Paragraphs>323</Paragraphs>
  <Slides>32</Slides>
  <Notes>32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Calibri</vt:lpstr>
      <vt:lpstr>Courier New</vt:lpstr>
      <vt:lpstr>Univers</vt:lpstr>
      <vt:lpstr>Wingdings</vt:lpstr>
      <vt:lpstr>GradientUnivers</vt:lpstr>
      <vt:lpstr>KIBRIS BARIŞ HAREKÂTINDA HAVA HAREKÂTI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KIBRIS BARIŞ HAREKÂTINDA HAVA HAREKÂTI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UPSET RECOVERY</dc:title>
  <dc:creator>Hüseyin FAZLA</dc:creator>
  <cp:lastModifiedBy>Hüseyin FAZLA</cp:lastModifiedBy>
  <cp:revision>53</cp:revision>
  <dcterms:created xsi:type="dcterms:W3CDTF">2023-10-18T11:17:27Z</dcterms:created>
  <dcterms:modified xsi:type="dcterms:W3CDTF">2024-10-19T06:06:47Z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