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311" r:id="rId3"/>
    <p:sldId id="267" r:id="rId4"/>
    <p:sldId id="256" r:id="rId5"/>
    <p:sldId id="257" r:id="rId6"/>
    <p:sldId id="258" r:id="rId7"/>
    <p:sldId id="259" r:id="rId8"/>
    <p:sldId id="28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DFE"/>
    <a:srgbClr val="D8F9FC"/>
    <a:srgbClr val="F4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2714E-3626-44C0-A177-25B3AD0CBCC3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C219F-1D1E-4C97-9B6C-29AA19F864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07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AB3DFF-EA1A-4C24-9123-30EFE93A764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428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AB3DFF-EA1A-4C24-9123-30EFE93A764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12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AB3DFF-EA1A-4C24-9123-30EFE93A764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68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E1301C-94C7-7EC3-6111-A8D4DAFBC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33F84D0-DA0B-966C-996E-BABCBAB01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FDB62CC-B302-4A95-3123-97F485D48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C648A0-1E0D-AB5A-B5E6-0B3903DE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C97FE91-FEF5-1A2B-630B-F7915ECD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72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9AE5CB-9C13-4856-3D84-0A5238CB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71B2E4-C5A5-D897-45C2-3753DE347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0489BF-797D-C458-0666-7DA1B593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B692C5-C971-7196-1699-C382E5DB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DAB39D-A3E0-54FA-ED3C-643E7869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18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D1CDA74-B743-46B7-AF0C-5CC6FCA790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E7F8600-A98A-B8E6-9302-33A1051CA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B942A0-8B39-2146-1230-9D7A7336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AF6AB8B-3E51-F69A-755D-8C5CCC8C2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60ACA8-6C2D-E5AE-8D39-BB6EF4046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54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46427A-107D-55B9-0049-55694E02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955E74-0895-2CFC-01FE-44A2359B8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46B272-444B-1389-DB74-7DDF89BC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1D2C63-5393-9B3A-BBE9-0DAE0AED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1D416A-3642-9E2C-FF04-31BBB6B6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38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8FB2E9-941F-EE7D-0296-011FE8069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77A18D-53B7-F6C2-235D-1E256B49A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627E6B-9A9E-C93E-30D6-0D2BE2EF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D86646A-EF78-2531-3D12-BC252C1F2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F63E0A5-50A9-B72E-809E-025B346A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0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89AD18-9514-3AA3-640A-2B625B100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AAFBE1-4966-38CA-23A3-6C51A4B3F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F13F9D2-C496-407B-D1B2-1FCC0CBFD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94BB5B0-7DAC-CB77-F85C-762A42442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20900A8-4E6C-208F-DCD2-49B8C3941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A0AE22F-DCB8-EFE2-C502-7DB3DF9B0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33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2BA458-5B16-70D2-C5F5-CF8CFD4E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392AC5-CB35-EDA0-34DD-271FD674C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4E08B17-0166-185A-2BD4-61475922F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2B923DA-0A35-1EDB-7F3E-38AC3877D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8A2691C-6E25-7559-0148-6A7E128E0C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806613E-3460-758C-6814-529D91A0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D60B841-AACB-558B-B428-30191856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2C402E2-5E70-DE53-18B3-64BC5934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8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9AA1D-C490-E875-B420-0881084C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0A3AA97-3125-B8DA-2344-F4A40F30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4E3A05F-ABA7-A20D-318B-42F72308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DF546DF-14C0-3BAD-F282-2F6B08CC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66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0716A5D-0DD0-CFCD-63B8-22F06601D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8062F73-5B81-4C60-E497-727CAE98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1F85AF9-04EB-43E9-4D5C-29468F174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67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0B526E-6518-8BE9-79A5-7DA8A3F6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7E4708-6EFA-D0C0-893D-B1A0D1BE8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BB2FE6-B3EB-C286-569D-A01B2700A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9E10E2C-C0AF-1DC5-DB71-7618A827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5EEFD4F-17E8-0874-48BE-907CB79F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65A2C07-48D4-5443-4C2B-D858D87F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13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1A3156-F456-E166-60ED-D45F0B86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6C9738D-6C7A-36C0-AF0A-CC1A93F3D1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ABCD77-B3EF-B792-E7D1-DC4161DE3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251E93D-289E-FB3B-E99F-8C4A7D53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1B739D3-15DB-EC1A-C441-9297E357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6771A6-2F24-7D55-9A01-305229BBA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86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0ED5029-C930-C516-916B-0226D75EB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CC6CE2-3D6F-A11F-0EF4-98BA25A6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ECC961-0599-586A-3D0E-F03B555AD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B08B83-7479-4651-81E9-DDC44BBB8056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0D5F577-C35C-DEC6-81F6-239AFB995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97E95A-E14B-644D-37C8-4F3236FD3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234D8A-50DE-44F2-8121-D554850E73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99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1300766" y="278843"/>
            <a:ext cx="9893661" cy="4743556"/>
            <a:chOff x="1282623" y="836762"/>
            <a:chExt cx="9831629" cy="5796952"/>
          </a:xfrm>
        </p:grpSpPr>
        <p:grpSp>
          <p:nvGrpSpPr>
            <p:cNvPr id="5" name="Grup 4"/>
            <p:cNvGrpSpPr/>
            <p:nvPr/>
          </p:nvGrpSpPr>
          <p:grpSpPr>
            <a:xfrm>
              <a:off x="1282623" y="836762"/>
              <a:ext cx="9831629" cy="5089585"/>
              <a:chOff x="1403393" y="957532"/>
              <a:chExt cx="9831629" cy="5089585"/>
            </a:xfrm>
          </p:grpSpPr>
          <p:grpSp>
            <p:nvGrpSpPr>
              <p:cNvPr id="12" name="Grup 11"/>
              <p:cNvGrpSpPr/>
              <p:nvPr/>
            </p:nvGrpSpPr>
            <p:grpSpPr>
              <a:xfrm>
                <a:off x="1403393" y="957532"/>
                <a:ext cx="9831629" cy="5089585"/>
                <a:chOff x="1403393" y="957532"/>
                <a:chExt cx="9831629" cy="5089585"/>
              </a:xfrm>
            </p:grpSpPr>
            <p:pic>
              <p:nvPicPr>
                <p:cNvPr id="16" name="Picture 4" descr="Turkey_topo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6464" r="-729"/>
                <a:stretch/>
              </p:blipFill>
              <p:spPr bwMode="auto">
                <a:xfrm>
                  <a:off x="1403393" y="957532"/>
                  <a:ext cx="9831629" cy="508958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" name="Metin kutusu 16"/>
                <p:cNvSpPr txBox="1"/>
                <p:nvPr/>
              </p:nvSpPr>
              <p:spPr>
                <a:xfrm>
                  <a:off x="4559418" y="4261450"/>
                  <a:ext cx="1759789" cy="3709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tr-TR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 Black" panose="020B0A04020102020204" pitchFamily="34" charset="0"/>
                      <a:ea typeface="+mn-ea"/>
                      <a:cs typeface="+mn-cs"/>
                    </a:rPr>
                    <a:t>70 Km</a:t>
                  </a:r>
                </a:p>
              </p:txBody>
            </p:sp>
            <p:cxnSp>
              <p:nvCxnSpPr>
                <p:cNvPr id="18" name="Düz Ok Bağlayıcısı 17"/>
                <p:cNvCxnSpPr/>
                <p:nvPr/>
              </p:nvCxnSpPr>
              <p:spPr>
                <a:xfrm flipV="1">
                  <a:off x="4779034" y="3709358"/>
                  <a:ext cx="0" cy="552093"/>
                </a:xfrm>
                <a:prstGeom prst="straightConnector1">
                  <a:avLst/>
                </a:prstGeom>
                <a:ln w="4445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Metin kutusu 12"/>
              <p:cNvSpPr txBox="1"/>
              <p:nvPr/>
            </p:nvSpPr>
            <p:spPr>
              <a:xfrm>
                <a:off x="6607834" y="4447719"/>
                <a:ext cx="170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 Black" panose="020B0A04020102020204" pitchFamily="34" charset="0"/>
                    <a:ea typeface="+mn-ea"/>
                    <a:cs typeface="+mn-cs"/>
                  </a:rPr>
                  <a:t>112 Km</a:t>
                </a:r>
              </a:p>
            </p:txBody>
          </p:sp>
          <p:cxnSp>
            <p:nvCxnSpPr>
              <p:cNvPr id="14" name="Düz Ok Bağlayıcısı 13"/>
              <p:cNvCxnSpPr/>
              <p:nvPr/>
            </p:nvCxnSpPr>
            <p:spPr>
              <a:xfrm>
                <a:off x="7763771" y="4632386"/>
                <a:ext cx="737298" cy="1"/>
              </a:xfrm>
              <a:prstGeom prst="straightConnector1">
                <a:avLst/>
              </a:prstGeom>
              <a:ln w="444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Metin kutusu 14"/>
              <p:cNvSpPr txBox="1"/>
              <p:nvPr/>
            </p:nvSpPr>
            <p:spPr>
              <a:xfrm>
                <a:off x="8871381" y="4324023"/>
                <a:ext cx="23463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SURİYE</a:t>
                </a:r>
              </a:p>
            </p:txBody>
          </p:sp>
        </p:grpSp>
        <p:sp>
          <p:nvSpPr>
            <p:cNvPr id="6" name="Metin kutusu 5"/>
            <p:cNvSpPr txBox="1"/>
            <p:nvPr/>
          </p:nvSpPr>
          <p:spPr>
            <a:xfrm>
              <a:off x="5106837" y="6182365"/>
              <a:ext cx="2306087" cy="451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MISIR</a:t>
              </a:r>
            </a:p>
          </p:txBody>
        </p:sp>
        <p:sp>
          <p:nvSpPr>
            <p:cNvPr id="7" name="Metin kutusu 6"/>
            <p:cNvSpPr txBox="1"/>
            <p:nvPr/>
          </p:nvSpPr>
          <p:spPr>
            <a:xfrm>
              <a:off x="5193102" y="5926347"/>
              <a:ext cx="1293962" cy="376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350 Km</a:t>
              </a:r>
            </a:p>
          </p:txBody>
        </p:sp>
        <p:cxnSp>
          <p:nvCxnSpPr>
            <p:cNvPr id="8" name="Düz Ok Bağlayıcısı 7"/>
            <p:cNvCxnSpPr/>
            <p:nvPr/>
          </p:nvCxnSpPr>
          <p:spPr>
            <a:xfrm>
              <a:off x="5106837" y="6014517"/>
              <a:ext cx="0" cy="287955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Metin kutusu 8"/>
            <p:cNvSpPr txBox="1"/>
            <p:nvPr/>
          </p:nvSpPr>
          <p:spPr>
            <a:xfrm>
              <a:off x="2815169" y="4696281"/>
              <a:ext cx="1293962" cy="451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900 Km</a:t>
              </a:r>
            </a:p>
          </p:txBody>
        </p:sp>
        <p:cxnSp>
          <p:nvCxnSpPr>
            <p:cNvPr id="10" name="Düz Ok Bağlayıcısı 9"/>
            <p:cNvCxnSpPr/>
            <p:nvPr/>
          </p:nvCxnSpPr>
          <p:spPr>
            <a:xfrm flipH="1" flipV="1">
              <a:off x="3462150" y="5109697"/>
              <a:ext cx="368649" cy="2"/>
            </a:xfrm>
            <a:prstGeom prst="straightConnector1">
              <a:avLst/>
            </a:prstGeom>
            <a:ln w="444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Metin kutusu 10"/>
            <p:cNvSpPr txBox="1"/>
            <p:nvPr/>
          </p:nvSpPr>
          <p:spPr>
            <a:xfrm>
              <a:off x="1282623" y="4880947"/>
              <a:ext cx="234638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YUNANİSTAN</a:t>
              </a:r>
            </a:p>
          </p:txBody>
        </p:sp>
      </p:grpSp>
      <p:sp>
        <p:nvSpPr>
          <p:cNvPr id="19" name="Slayt Numarası Yer Tutucus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838E44-05B0-44D0-A365-366586BFFE21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488422" y="5096911"/>
            <a:ext cx="812657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Venedik Dönemi				1489-1571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Osmanlı </a:t>
            </a:r>
            <a:r>
              <a:rPr kumimoji="0" lang="tr-TR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İmp</a:t>
            </a:r>
            <a:r>
              <a:rPr kumimoji="0" lang="tr-T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. Dönemi			1571-1878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İngiltere Dönemi				1878-1960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Kıbrıs Cumhuriyeti Dönemi		1960-1963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Egemen İki Ayrı Devlet Dönemi	1963-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DB19C46D-4FEB-F97C-E6AF-5B5DE72D5F6C}"/>
              </a:ext>
            </a:extLst>
          </p:cNvPr>
          <p:cNvSpPr/>
          <p:nvPr/>
        </p:nvSpPr>
        <p:spPr>
          <a:xfrm>
            <a:off x="10614992" y="6016044"/>
            <a:ext cx="1231867" cy="68061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15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 9">
            <a:extLst>
              <a:ext uri="{FF2B5EF4-FFF2-40B4-BE49-F238E27FC236}">
                <a16:creationId xmlns:a16="http://schemas.microsoft.com/office/drawing/2014/main" id="{F44FFD32-477F-1396-2B12-F63C1859CC64}"/>
              </a:ext>
            </a:extLst>
          </p:cNvPr>
          <p:cNvGrpSpPr/>
          <p:nvPr/>
        </p:nvGrpSpPr>
        <p:grpSpPr>
          <a:xfrm>
            <a:off x="1062318" y="623081"/>
            <a:ext cx="10060384" cy="4993499"/>
            <a:chOff x="1062318" y="623081"/>
            <a:chExt cx="10060384" cy="4993499"/>
          </a:xfrm>
        </p:grpSpPr>
        <p:sp>
          <p:nvSpPr>
            <p:cNvPr id="4" name="Metin kutusu 3">
              <a:extLst>
                <a:ext uri="{FF2B5EF4-FFF2-40B4-BE49-F238E27FC236}">
                  <a16:creationId xmlns:a16="http://schemas.microsoft.com/office/drawing/2014/main" id="{28D52076-D17D-05B3-243C-3F124FAE816C}"/>
                </a:ext>
              </a:extLst>
            </p:cNvPr>
            <p:cNvSpPr txBox="1"/>
            <p:nvPr/>
          </p:nvSpPr>
          <p:spPr>
            <a:xfrm>
              <a:off x="3658887" y="1461596"/>
              <a:ext cx="6185825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25 Aralık          1963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15 Şubat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13 Mart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5 Haziran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8 Ağustos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15 Kasım         1967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20 Temmuz     1974</a:t>
              </a:r>
            </a:p>
          </p:txBody>
        </p:sp>
        <p:sp>
          <p:nvSpPr>
            <p:cNvPr id="5" name="Sağ Ayraç 4">
              <a:extLst>
                <a:ext uri="{FF2B5EF4-FFF2-40B4-BE49-F238E27FC236}">
                  <a16:creationId xmlns:a16="http://schemas.microsoft.com/office/drawing/2014/main" id="{251E8A1C-4653-0BA7-46B9-D94F3112DDAE}"/>
                </a:ext>
              </a:extLst>
            </p:cNvPr>
            <p:cNvSpPr/>
            <p:nvPr/>
          </p:nvSpPr>
          <p:spPr>
            <a:xfrm>
              <a:off x="5992143" y="2472397"/>
              <a:ext cx="759656" cy="191320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Metin kutusu 7">
              <a:extLst>
                <a:ext uri="{FF2B5EF4-FFF2-40B4-BE49-F238E27FC236}">
                  <a16:creationId xmlns:a16="http://schemas.microsoft.com/office/drawing/2014/main" id="{43B2F7CA-BCEF-E4CD-14BF-9352BE8C2740}"/>
                </a:ext>
              </a:extLst>
            </p:cNvPr>
            <p:cNvSpPr txBox="1"/>
            <p:nvPr/>
          </p:nvSpPr>
          <p:spPr>
            <a:xfrm>
              <a:off x="6751799" y="3105834"/>
              <a:ext cx="15889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1964</a:t>
              </a:r>
            </a:p>
          </p:txBody>
        </p:sp>
        <p:sp>
          <p:nvSpPr>
            <p:cNvPr id="9" name="Metin kutusu 8">
              <a:extLst>
                <a:ext uri="{FF2B5EF4-FFF2-40B4-BE49-F238E27FC236}">
                  <a16:creationId xmlns:a16="http://schemas.microsoft.com/office/drawing/2014/main" id="{65B3D85B-D60F-51BB-E496-B2FAE9ACCF16}"/>
                </a:ext>
              </a:extLst>
            </p:cNvPr>
            <p:cNvSpPr txBox="1"/>
            <p:nvPr/>
          </p:nvSpPr>
          <p:spPr>
            <a:xfrm>
              <a:off x="1062318" y="623081"/>
              <a:ext cx="1006038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Türkiye’nin Kıbrıs’a Müdahale Teşebbüsleri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866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>
            <a:extLst>
              <a:ext uri="{FF2B5EF4-FFF2-40B4-BE49-F238E27FC236}">
                <a16:creationId xmlns:a16="http://schemas.microsoft.com/office/drawing/2014/main" id="{B21B20F9-6764-7A95-D5BA-755777CF8765}"/>
              </a:ext>
            </a:extLst>
          </p:cNvPr>
          <p:cNvGrpSpPr>
            <a:grpSpLocks/>
          </p:cNvGrpSpPr>
          <p:nvPr/>
        </p:nvGrpSpPr>
        <p:grpSpPr bwMode="auto">
          <a:xfrm>
            <a:off x="1484313" y="136525"/>
            <a:ext cx="9244012" cy="6721475"/>
            <a:chOff x="1484201" y="137082"/>
            <a:chExt cx="9243900" cy="6720918"/>
          </a:xfrm>
        </p:grpSpPr>
        <p:grpSp>
          <p:nvGrpSpPr>
            <p:cNvPr id="8" name="Grup 3">
              <a:extLst>
                <a:ext uri="{FF2B5EF4-FFF2-40B4-BE49-F238E27FC236}">
                  <a16:creationId xmlns:a16="http://schemas.microsoft.com/office/drawing/2014/main" id="{F7D142D5-4006-3056-8294-0C7BC2F8C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201" y="137082"/>
              <a:ext cx="9243900" cy="6720918"/>
              <a:chOff x="1471323" y="305784"/>
              <a:chExt cx="9243900" cy="6720918"/>
            </a:xfrm>
          </p:grpSpPr>
          <p:pic>
            <p:nvPicPr>
              <p:cNvPr id="11" name="Picture 4" descr="7">
                <a:extLst>
                  <a:ext uri="{FF2B5EF4-FFF2-40B4-BE49-F238E27FC236}">
                    <a16:creationId xmlns:a16="http://schemas.microsoft.com/office/drawing/2014/main" id="{31E44BEB-63EF-C410-F963-B44612CFD6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1323" y="305784"/>
                <a:ext cx="9243900" cy="6720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Dikdörtgen 11">
                <a:extLst>
                  <a:ext uri="{FF2B5EF4-FFF2-40B4-BE49-F238E27FC236}">
                    <a16:creationId xmlns:a16="http://schemas.microsoft.com/office/drawing/2014/main" id="{49FF3656-3589-9BF1-32BF-947FCFAC45F7}"/>
                  </a:ext>
                </a:extLst>
              </p:cNvPr>
              <p:cNvSpPr/>
              <p:nvPr/>
            </p:nvSpPr>
            <p:spPr>
              <a:xfrm>
                <a:off x="4868532" y="6194921"/>
                <a:ext cx="1236647" cy="66352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1B8C85EE-EF1D-051B-DB2B-9D45EEE9270D}"/>
                </a:ext>
              </a:extLst>
            </p:cNvPr>
            <p:cNvSpPr/>
            <p:nvPr/>
          </p:nvSpPr>
          <p:spPr>
            <a:xfrm>
              <a:off x="4017820" y="295819"/>
              <a:ext cx="1236647" cy="66352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Dikdörtgen 9">
              <a:extLst>
                <a:ext uri="{FF2B5EF4-FFF2-40B4-BE49-F238E27FC236}">
                  <a16:creationId xmlns:a16="http://schemas.microsoft.com/office/drawing/2014/main" id="{11A1EFA7-1CF2-8D83-5A4A-CBE68FBD7073}"/>
                </a:ext>
              </a:extLst>
            </p:cNvPr>
            <p:cNvSpPr/>
            <p:nvPr/>
          </p:nvSpPr>
          <p:spPr>
            <a:xfrm>
              <a:off x="6754637" y="295819"/>
              <a:ext cx="1236647" cy="66352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0A78577E-8C71-F65E-92A4-1015DF666835}"/>
              </a:ext>
            </a:extLst>
          </p:cNvPr>
          <p:cNvSpPr txBox="1"/>
          <p:nvPr/>
        </p:nvSpPr>
        <p:spPr>
          <a:xfrm>
            <a:off x="3347884" y="6301115"/>
            <a:ext cx="6134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20 TEMMUZ KIBRIS BARIŞ HAREKATI</a:t>
            </a:r>
          </a:p>
        </p:txBody>
      </p:sp>
    </p:spTree>
    <p:extLst>
      <p:ext uri="{BB962C8B-B14F-4D97-AF65-F5344CB8AC3E}">
        <p14:creationId xmlns:p14="http://schemas.microsoft.com/office/powerpoint/2010/main" val="288699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89255897-2AE7-DFAD-BDC0-4FBDD3A849BB}"/>
              </a:ext>
            </a:extLst>
          </p:cNvPr>
          <p:cNvSpPr txBox="1"/>
          <p:nvPr/>
        </p:nvSpPr>
        <p:spPr>
          <a:xfrm>
            <a:off x="1371600" y="305068"/>
            <a:ext cx="915874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tr-TR" sz="3200" dirty="0">
                <a:latin typeface="Arial Black" panose="020B0A04020102020204" pitchFamily="34" charset="0"/>
              </a:rPr>
              <a:t>Kıbrıs Barış Harekatına </a:t>
            </a:r>
          </a:p>
          <a:p>
            <a:pPr lvl="3"/>
            <a:r>
              <a:rPr lang="tr-TR" sz="3200" dirty="0">
                <a:latin typeface="Arial Black" panose="020B0A04020102020204" pitchFamily="34" charset="0"/>
              </a:rPr>
              <a:t>Katılan Birlikler</a:t>
            </a:r>
          </a:p>
          <a:p>
            <a:pPr lvl="5"/>
            <a:r>
              <a:rPr lang="tr-TR" sz="2800" dirty="0"/>
              <a:t>6’ncı Kor. </a:t>
            </a:r>
            <a:r>
              <a:rPr lang="tr-TR" sz="2800" dirty="0" err="1"/>
              <a:t>Kh</a:t>
            </a:r>
            <a:r>
              <a:rPr lang="tr-TR" sz="2800" dirty="0"/>
              <a:t>.</a:t>
            </a:r>
          </a:p>
          <a:p>
            <a:pPr lvl="5"/>
            <a:r>
              <a:rPr lang="tr-TR" sz="2800" dirty="0"/>
              <a:t>39’uncu P. Tüm.</a:t>
            </a:r>
          </a:p>
          <a:p>
            <a:pPr lvl="5"/>
            <a:r>
              <a:rPr lang="tr-TR" sz="2800" dirty="0"/>
              <a:t>28’inci P. Tüm.</a:t>
            </a:r>
          </a:p>
          <a:p>
            <a:pPr lvl="5"/>
            <a:r>
              <a:rPr lang="tr-TR" sz="2800" dirty="0"/>
              <a:t>Hv. </a:t>
            </a:r>
            <a:r>
              <a:rPr lang="tr-TR" sz="2800" dirty="0" err="1"/>
              <a:t>İnd</a:t>
            </a:r>
            <a:r>
              <a:rPr lang="tr-TR" sz="2800" dirty="0"/>
              <a:t>. Tug.</a:t>
            </a:r>
          </a:p>
          <a:p>
            <a:pPr lvl="5"/>
            <a:r>
              <a:rPr lang="tr-TR" sz="2800" dirty="0"/>
              <a:t>Kom. Tug.</a:t>
            </a:r>
          </a:p>
          <a:p>
            <a:pPr lvl="5"/>
            <a:r>
              <a:rPr lang="tr-TR" sz="2800" dirty="0"/>
              <a:t>Dz. P. A.</a:t>
            </a:r>
          </a:p>
          <a:p>
            <a:pPr lvl="5"/>
            <a:r>
              <a:rPr lang="tr-TR" sz="2800" dirty="0" err="1"/>
              <a:t>Gös</a:t>
            </a:r>
            <a:r>
              <a:rPr lang="tr-TR" sz="2800" dirty="0"/>
              <a:t>. </a:t>
            </a:r>
            <a:r>
              <a:rPr lang="tr-TR" sz="2800" dirty="0" err="1"/>
              <a:t>Ttb</a:t>
            </a:r>
            <a:r>
              <a:rPr lang="tr-TR" sz="2800" dirty="0"/>
              <a:t>. A.</a:t>
            </a:r>
          </a:p>
          <a:p>
            <a:pPr lvl="5"/>
            <a:r>
              <a:rPr lang="tr-TR" sz="2800" dirty="0"/>
              <a:t>Nevşehir J. Kom. Tb.</a:t>
            </a:r>
          </a:p>
          <a:p>
            <a:pPr lvl="5"/>
            <a:r>
              <a:rPr lang="tr-TR" sz="2800" dirty="0"/>
              <a:t>Batman J. Kom. Tb.</a:t>
            </a:r>
          </a:p>
          <a:p>
            <a:pPr lvl="5"/>
            <a:r>
              <a:rPr lang="tr-TR" sz="2800" dirty="0"/>
              <a:t>2’nci Or. Hv. A.</a:t>
            </a:r>
          </a:p>
          <a:p>
            <a:pPr lvl="5"/>
            <a:r>
              <a:rPr lang="tr-TR" sz="2800" dirty="0"/>
              <a:t>TMT</a:t>
            </a:r>
          </a:p>
          <a:p>
            <a:pPr lvl="5"/>
            <a:r>
              <a:rPr lang="tr-TR" sz="2800" dirty="0"/>
              <a:t>KTKA</a:t>
            </a:r>
          </a:p>
        </p:txBody>
      </p:sp>
    </p:spTree>
    <p:extLst>
      <p:ext uri="{BB962C8B-B14F-4D97-AF65-F5344CB8AC3E}">
        <p14:creationId xmlns:p14="http://schemas.microsoft.com/office/powerpoint/2010/main" val="211148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029DC-561F-46A2-3A42-4E4AD0C0A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3B127E5C-BC93-350D-0C5D-7AF5F2753C46}"/>
              </a:ext>
            </a:extLst>
          </p:cNvPr>
          <p:cNvSpPr txBox="1"/>
          <p:nvPr/>
        </p:nvSpPr>
        <p:spPr>
          <a:xfrm>
            <a:off x="1966451" y="1297858"/>
            <a:ext cx="82590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tr-TR" sz="3200" dirty="0">
                <a:latin typeface="Arial Black" panose="020B0A04020102020204" pitchFamily="34" charset="0"/>
              </a:rPr>
              <a:t>Rumların </a:t>
            </a:r>
          </a:p>
          <a:p>
            <a:pPr lvl="2"/>
            <a:r>
              <a:rPr lang="tr-TR" sz="3200" dirty="0">
                <a:latin typeface="Arial Black" panose="020B0A04020102020204" pitchFamily="34" charset="0"/>
              </a:rPr>
              <a:t>Sak Afrodit </a:t>
            </a:r>
          </a:p>
          <a:p>
            <a:pPr lvl="2"/>
            <a:r>
              <a:rPr lang="tr-TR" sz="3200" dirty="0">
                <a:latin typeface="Arial Black" panose="020B0A04020102020204" pitchFamily="34" charset="0"/>
              </a:rPr>
              <a:t>Karşı Taarruz Planları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LEON (Aslan) Karşı Taarruz Planı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AETOS (Kartal) Karşı Taarruz Planı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VELOS (Ok) Karşı Taarruz Planı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İFESTOS (Yanardağ) Karşı Taarruz Planı</a:t>
            </a:r>
          </a:p>
        </p:txBody>
      </p:sp>
    </p:spTree>
    <p:extLst>
      <p:ext uri="{BB962C8B-B14F-4D97-AF65-F5344CB8AC3E}">
        <p14:creationId xmlns:p14="http://schemas.microsoft.com/office/powerpoint/2010/main" val="270276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AF0CE-3301-3EC5-04D7-39E474F52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6CB44A0-4FA4-B32D-313F-2B66E9489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491381"/>
              </p:ext>
            </p:extLst>
          </p:nvPr>
        </p:nvGraphicFramePr>
        <p:xfrm>
          <a:off x="899652" y="966021"/>
          <a:ext cx="10840065" cy="4925957"/>
        </p:xfrm>
        <a:graphic>
          <a:graphicData uri="http://schemas.openxmlformats.org/drawingml/2006/table">
            <a:tbl>
              <a:tblPr firstRow="1" firstCol="1" bandRow="1"/>
              <a:tblGrid>
                <a:gridCol w="3617748">
                  <a:extLst>
                    <a:ext uri="{9D8B030D-6E8A-4147-A177-3AD203B41FA5}">
                      <a16:colId xmlns:a16="http://schemas.microsoft.com/office/drawing/2014/main" val="3733631012"/>
                    </a:ext>
                  </a:extLst>
                </a:gridCol>
                <a:gridCol w="2429217">
                  <a:extLst>
                    <a:ext uri="{9D8B030D-6E8A-4147-A177-3AD203B41FA5}">
                      <a16:colId xmlns:a16="http://schemas.microsoft.com/office/drawing/2014/main" val="3126787890"/>
                    </a:ext>
                  </a:extLst>
                </a:gridCol>
                <a:gridCol w="238695">
                  <a:extLst>
                    <a:ext uri="{9D8B030D-6E8A-4147-A177-3AD203B41FA5}">
                      <a16:colId xmlns:a16="http://schemas.microsoft.com/office/drawing/2014/main" val="281669338"/>
                    </a:ext>
                  </a:extLst>
                </a:gridCol>
                <a:gridCol w="1429901">
                  <a:extLst>
                    <a:ext uri="{9D8B030D-6E8A-4147-A177-3AD203B41FA5}">
                      <a16:colId xmlns:a16="http://schemas.microsoft.com/office/drawing/2014/main" val="1853636011"/>
                    </a:ext>
                  </a:extLst>
                </a:gridCol>
                <a:gridCol w="857134">
                  <a:extLst>
                    <a:ext uri="{9D8B030D-6E8A-4147-A177-3AD203B41FA5}">
                      <a16:colId xmlns:a16="http://schemas.microsoft.com/office/drawing/2014/main" val="1254615906"/>
                    </a:ext>
                  </a:extLst>
                </a:gridCol>
                <a:gridCol w="773437">
                  <a:extLst>
                    <a:ext uri="{9D8B030D-6E8A-4147-A177-3AD203B41FA5}">
                      <a16:colId xmlns:a16="http://schemas.microsoft.com/office/drawing/2014/main" val="2758827888"/>
                    </a:ext>
                  </a:extLst>
                </a:gridCol>
                <a:gridCol w="668564">
                  <a:extLst>
                    <a:ext uri="{9D8B030D-6E8A-4147-A177-3AD203B41FA5}">
                      <a16:colId xmlns:a16="http://schemas.microsoft.com/office/drawing/2014/main" val="3152728426"/>
                    </a:ext>
                  </a:extLst>
                </a:gridCol>
                <a:gridCol w="825369">
                  <a:extLst>
                    <a:ext uri="{9D8B030D-6E8A-4147-A177-3AD203B41FA5}">
                      <a16:colId xmlns:a16="http://schemas.microsoft.com/office/drawing/2014/main" val="3356770544"/>
                    </a:ext>
                  </a:extLst>
                </a:gridCol>
              </a:tblGrid>
              <a:tr h="13569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Rumların aşağıdaki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askeri gücü 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Aşağıdaki gibi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teşkilatlanmış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bu birlikler aşağıdaki 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bölgelerde tertiplenmişlerdi.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953361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40 000 Per.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P. Tb.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P. Tb.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Tnk.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124300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Tank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Kom. Tb.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Lefkoşa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227826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Zırhlı araç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Tnk. Tb.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Mağusa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944822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 Top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Mknz. P. Tb.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Larnaka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671789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 Uçs. Slh.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Zh. Kşf. Tb.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Limasol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18695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Top. Tb.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Baf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565956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Güzelyurt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027558"/>
                  </a:ext>
                </a:extLst>
              </a:tr>
              <a:tr h="4461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Ayrıca Yunan A. (İki Taburlu)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Girne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647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92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9793E-E4AB-182B-3C73-29AE47861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oğu Akdeniz’de bölünmüş bir ada: Kıbrıs">
            <a:extLst>
              <a:ext uri="{FF2B5EF4-FFF2-40B4-BE49-F238E27FC236}">
                <a16:creationId xmlns:a16="http://schemas.microsoft.com/office/drawing/2014/main" id="{C4FC20FA-7A25-C78E-1D31-C62905BBF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329" y="983032"/>
            <a:ext cx="9301699" cy="465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6856E2F5-5A0D-046E-E2F2-16EB0AD4E89A}"/>
              </a:ext>
            </a:extLst>
          </p:cNvPr>
          <p:cNvSpPr txBox="1"/>
          <p:nvPr/>
        </p:nvSpPr>
        <p:spPr>
          <a:xfrm>
            <a:off x="3392129" y="4291781"/>
            <a:ext cx="210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>
                <a:solidFill>
                  <a:schemeClr val="bg1"/>
                </a:solidFill>
              </a:rPr>
              <a:t>Trodos</a:t>
            </a:r>
            <a:r>
              <a:rPr lang="tr-TR" b="1" dirty="0">
                <a:solidFill>
                  <a:schemeClr val="bg1"/>
                </a:solidFill>
              </a:rPr>
              <a:t> Dağları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2C30144-0C39-0E6A-2BAA-DF3C4DBD695C}"/>
              </a:ext>
            </a:extLst>
          </p:cNvPr>
          <p:cNvSpPr txBox="1"/>
          <p:nvPr/>
        </p:nvSpPr>
        <p:spPr>
          <a:xfrm>
            <a:off x="4665405" y="2566219"/>
            <a:ext cx="236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bg1"/>
                </a:solidFill>
              </a:rPr>
              <a:t>Beşparmak Dağları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42039DB9-5D93-68F6-7AE8-2078F8D95A98}"/>
              </a:ext>
            </a:extLst>
          </p:cNvPr>
          <p:cNvSpPr txBox="1"/>
          <p:nvPr/>
        </p:nvSpPr>
        <p:spPr>
          <a:xfrm>
            <a:off x="4665405" y="3080148"/>
            <a:ext cx="325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M e s e r y a    O v a s ı</a:t>
            </a:r>
          </a:p>
        </p:txBody>
      </p:sp>
    </p:spTree>
    <p:extLst>
      <p:ext uri="{BB962C8B-B14F-4D97-AF65-F5344CB8AC3E}">
        <p14:creationId xmlns:p14="http://schemas.microsoft.com/office/powerpoint/2010/main" val="418342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65590983-0BF7-E95C-A818-15E0D782C2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42"/>
          <a:stretch/>
        </p:blipFill>
        <p:spPr bwMode="auto">
          <a:xfrm>
            <a:off x="1570732" y="1054586"/>
            <a:ext cx="9050535" cy="474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723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325</Words>
  <Application>Microsoft Office PowerPoint</Application>
  <PresentationFormat>Geniş ekran</PresentationFormat>
  <Paragraphs>113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Arial Black</vt:lpstr>
      <vt:lpstr>Calibri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Emrah Sarı</dc:creator>
  <cp:lastModifiedBy>Emrah Sarı</cp:lastModifiedBy>
  <cp:revision>1</cp:revision>
  <dcterms:created xsi:type="dcterms:W3CDTF">2024-10-14T10:10:04Z</dcterms:created>
  <dcterms:modified xsi:type="dcterms:W3CDTF">2024-10-14T10:43:34Z</dcterms:modified>
</cp:coreProperties>
</file>