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1"/>
  </p:sldMasterIdLst>
  <p:notesMasterIdLst>
    <p:notesMasterId r:id="rId14"/>
  </p:notesMasterIdLst>
  <p:sldIdLst>
    <p:sldId id="256" r:id="rId2"/>
    <p:sldId id="257" r:id="rId3"/>
    <p:sldId id="258" r:id="rId4"/>
    <p:sldId id="259" r:id="rId5"/>
    <p:sldId id="271" r:id="rId6"/>
    <p:sldId id="261" r:id="rId7"/>
    <p:sldId id="272" r:id="rId8"/>
    <p:sldId id="273" r:id="rId9"/>
    <p:sldId id="274" r:id="rId10"/>
    <p:sldId id="275" r:id="rId11"/>
    <p:sldId id="276" r:id="rId12"/>
    <p:sldId id="270" r:id="rId1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00FF"/>
    <a:srgbClr val="7639A0"/>
    <a:srgbClr val="2181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09"/>
    <p:restoredTop sz="94673"/>
  </p:normalViewPr>
  <p:slideViewPr>
    <p:cSldViewPr snapToGrid="0">
      <p:cViewPr varScale="1">
        <p:scale>
          <a:sx n="63" d="100"/>
          <a:sy n="63" d="100"/>
        </p:scale>
        <p:origin x="908" y="5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57B0E2-962D-D54E-8CE8-9E8AA892E04F}" type="datetimeFigureOut">
              <a:rPr lang="en-US" smtClean="0"/>
              <a:t>10/18/2024</a:t>
            </a:fld>
            <a:endParaRPr lang="en-US"/>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11F41D-A8CE-7F4C-A4E4-2D0FA0FD0D08}" type="slidenum">
              <a:rPr lang="en-US" smtClean="0"/>
              <a:t>‹#›</a:t>
            </a:fld>
            <a:endParaRPr lang="en-US"/>
          </a:p>
        </p:txBody>
      </p:sp>
    </p:spTree>
    <p:extLst>
      <p:ext uri="{BB962C8B-B14F-4D97-AF65-F5344CB8AC3E}">
        <p14:creationId xmlns:p14="http://schemas.microsoft.com/office/powerpoint/2010/main" val="1372271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56FB-E05E-443F-88A1-CFC90638997C}"/>
              </a:ext>
            </a:extLst>
          </p:cNvPr>
          <p:cNvSpPr>
            <a:spLocks noGrp="1"/>
          </p:cNvSpPr>
          <p:nvPr>
            <p:ph type="ctrTitle"/>
          </p:nvPr>
        </p:nvSpPr>
        <p:spPr>
          <a:xfrm>
            <a:off x="1084727" y="1597961"/>
            <a:ext cx="9144000" cy="31623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3C5DA97A-281B-4A77-9D2C-C5E6A860E645}"/>
              </a:ext>
            </a:extLst>
          </p:cNvPr>
          <p:cNvSpPr>
            <a:spLocks noGrp="1"/>
          </p:cNvSpPr>
          <p:nvPr>
            <p:ph type="subTitle" idx="1"/>
          </p:nvPr>
        </p:nvSpPr>
        <p:spPr>
          <a:xfrm>
            <a:off x="1084727" y="4902488"/>
            <a:ext cx="9144000" cy="985075"/>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FD7BAE-E194-4223-BB4E-5E487863F5BE}"/>
              </a:ext>
            </a:extLst>
          </p:cNvPr>
          <p:cNvSpPr>
            <a:spLocks noGrp="1"/>
          </p:cNvSpPr>
          <p:nvPr>
            <p:ph type="dt" sz="half" idx="10"/>
          </p:nvPr>
        </p:nvSpPr>
        <p:spPr/>
        <p:txBody>
          <a:bodyPr/>
          <a:lstStyle/>
          <a:p>
            <a:fld id="{06B21225-2E6D-7947-83A0-9BD2455D6A4F}" type="datetime1">
              <a:rPr lang="tr-TR" smtClean="0"/>
              <a:t>18.10.2024</a:t>
            </a:fld>
            <a:endParaRPr lang="en-US" dirty="0"/>
          </a:p>
        </p:txBody>
      </p:sp>
      <p:sp>
        <p:nvSpPr>
          <p:cNvPr id="5" name="Footer Placeholder 4">
            <a:extLst>
              <a:ext uri="{FF2B5EF4-FFF2-40B4-BE49-F238E27FC236}">
                <a16:creationId xmlns:a16="http://schemas.microsoft.com/office/drawing/2014/main" id="{9721F6C9-7279-4DF8-9462-3EFEFA03F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57072-0A38-49AD-8D0D-0E42DD488E4F}"/>
              </a:ext>
            </a:extLst>
          </p:cNvPr>
          <p:cNvSpPr>
            <a:spLocks noGrp="1"/>
          </p:cNvSpPr>
          <p:nvPr>
            <p:ph type="sldNum" sz="quarter" idx="12"/>
          </p:nvPr>
        </p:nvSpPr>
        <p:spPr/>
        <p:txBody>
          <a:bodyPr/>
          <a:lstStyle/>
          <a:p>
            <a:fld id="{5DEF7F31-0B8A-474A-B86C-91F381754329}" type="slidenum">
              <a:rPr lang="en-US" smtClean="0"/>
              <a:t>‹#›</a:t>
            </a:fld>
            <a:endParaRPr lang="en-US" dirty="0"/>
          </a:p>
        </p:txBody>
      </p:sp>
    </p:spTree>
    <p:extLst>
      <p:ext uri="{BB962C8B-B14F-4D97-AF65-F5344CB8AC3E}">
        <p14:creationId xmlns:p14="http://schemas.microsoft.com/office/powerpoint/2010/main" val="1356810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9E81-5CFF-4A28-B9C8-5D54E51DF202}"/>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58A4CC8-DCB0-4E94-98A7-236E3D186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1F802-21C2-44B2-A419-55469D826571}"/>
              </a:ext>
            </a:extLst>
          </p:cNvPr>
          <p:cNvSpPr>
            <a:spLocks noGrp="1"/>
          </p:cNvSpPr>
          <p:nvPr>
            <p:ph type="dt" sz="half" idx="10"/>
          </p:nvPr>
        </p:nvSpPr>
        <p:spPr/>
        <p:txBody>
          <a:bodyPr/>
          <a:lstStyle/>
          <a:p>
            <a:fld id="{659E3BC1-11F3-7E45-B35E-ADC872FF5A33}" type="datetime1">
              <a:rPr lang="tr-TR" smtClean="0"/>
              <a:t>18.10.2024</a:t>
            </a:fld>
            <a:endParaRPr lang="en-US"/>
          </a:p>
        </p:txBody>
      </p:sp>
      <p:sp>
        <p:nvSpPr>
          <p:cNvPr id="5" name="Footer Placeholder 4">
            <a:extLst>
              <a:ext uri="{FF2B5EF4-FFF2-40B4-BE49-F238E27FC236}">
                <a16:creationId xmlns:a16="http://schemas.microsoft.com/office/drawing/2014/main" id="{84BDB709-08FF-4C4A-8670-4CCA9146F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395375-1CC8-4950-8439-877451C4266D}"/>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208229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8BDF0-A155-454D-B3E2-AD15D0905A62}"/>
              </a:ext>
            </a:extLst>
          </p:cNvPr>
          <p:cNvSpPr>
            <a:spLocks noGrp="1"/>
          </p:cNvSpPr>
          <p:nvPr>
            <p:ph type="title" orient="vert"/>
          </p:nvPr>
        </p:nvSpPr>
        <p:spPr>
          <a:xfrm>
            <a:off x="9073242" y="827313"/>
            <a:ext cx="2280557" cy="5061857"/>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07244E0D-96EC-4B35-BA5C-5DAFCC7281AE}"/>
              </a:ext>
            </a:extLst>
          </p:cNvPr>
          <p:cNvSpPr>
            <a:spLocks noGrp="1"/>
          </p:cNvSpPr>
          <p:nvPr>
            <p:ph type="body" orient="vert" idx="1"/>
          </p:nvPr>
        </p:nvSpPr>
        <p:spPr>
          <a:xfrm>
            <a:off x="838200" y="827313"/>
            <a:ext cx="8115300" cy="506185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3ADC4E-9FB1-439F-B0FB-47F47B3421A7}"/>
              </a:ext>
            </a:extLst>
          </p:cNvPr>
          <p:cNvSpPr>
            <a:spLocks noGrp="1"/>
          </p:cNvSpPr>
          <p:nvPr>
            <p:ph type="dt" sz="half" idx="10"/>
          </p:nvPr>
        </p:nvSpPr>
        <p:spPr/>
        <p:txBody>
          <a:bodyPr/>
          <a:lstStyle/>
          <a:p>
            <a:fld id="{7993DAA6-AE04-B74E-863A-60EA27DDB57D}" type="datetime1">
              <a:rPr lang="tr-TR" smtClean="0"/>
              <a:t>18.10.2024</a:t>
            </a:fld>
            <a:endParaRPr lang="en-US"/>
          </a:p>
        </p:txBody>
      </p:sp>
      <p:sp>
        <p:nvSpPr>
          <p:cNvPr id="5" name="Footer Placeholder 4">
            <a:extLst>
              <a:ext uri="{FF2B5EF4-FFF2-40B4-BE49-F238E27FC236}">
                <a16:creationId xmlns:a16="http://schemas.microsoft.com/office/drawing/2014/main" id="{637EE406-061A-4440-BA75-3B684FC84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D93CF-F5F3-4897-A51E-47D577FDD344}"/>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742354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8199-C6CF-4DFF-A750-435F06CC7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2D5EB-F993-411F-9DBA-971321FC0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5D216-27F9-4078-8349-ABC9F614A5E7}"/>
              </a:ext>
            </a:extLst>
          </p:cNvPr>
          <p:cNvSpPr>
            <a:spLocks noGrp="1"/>
          </p:cNvSpPr>
          <p:nvPr>
            <p:ph type="dt" sz="half" idx="10"/>
          </p:nvPr>
        </p:nvSpPr>
        <p:spPr/>
        <p:txBody>
          <a:bodyPr/>
          <a:lstStyle/>
          <a:p>
            <a:fld id="{6B6B2FE1-D567-024D-B27E-A9D5BFDE3EC3}" type="datetime1">
              <a:rPr lang="tr-TR" smtClean="0"/>
              <a:t>18.10.2024</a:t>
            </a:fld>
            <a:endParaRPr lang="en-US"/>
          </a:p>
        </p:txBody>
      </p:sp>
      <p:sp>
        <p:nvSpPr>
          <p:cNvPr id="5" name="Footer Placeholder 4">
            <a:extLst>
              <a:ext uri="{FF2B5EF4-FFF2-40B4-BE49-F238E27FC236}">
                <a16:creationId xmlns:a16="http://schemas.microsoft.com/office/drawing/2014/main" id="{4384F8A8-FBA7-4F25-ADEA-AF346495D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4609F8-5897-4724-8FA6-3EFDE8F2DD7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4269937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C0F0C-7BA8-490D-B4C9-CCE145DCD19A}"/>
              </a:ext>
            </a:extLst>
          </p:cNvPr>
          <p:cNvSpPr>
            <a:spLocks noGrp="1"/>
          </p:cNvSpPr>
          <p:nvPr>
            <p:ph type="title"/>
          </p:nvPr>
        </p:nvSpPr>
        <p:spPr>
          <a:xfrm>
            <a:off x="1084726" y="1709738"/>
            <a:ext cx="9143999" cy="3050523"/>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290E61-B837-4BE4-9BC7-6AF706BCCA42}"/>
              </a:ext>
            </a:extLst>
          </p:cNvPr>
          <p:cNvSpPr>
            <a:spLocks noGrp="1"/>
          </p:cNvSpPr>
          <p:nvPr>
            <p:ph type="body" idx="1"/>
          </p:nvPr>
        </p:nvSpPr>
        <p:spPr>
          <a:xfrm>
            <a:off x="1084726" y="4902488"/>
            <a:ext cx="9143999" cy="9850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52E15F-E46D-44C6-9FB9-07B0BC545AEF}"/>
              </a:ext>
            </a:extLst>
          </p:cNvPr>
          <p:cNvSpPr>
            <a:spLocks noGrp="1"/>
          </p:cNvSpPr>
          <p:nvPr>
            <p:ph type="dt" sz="half" idx="10"/>
          </p:nvPr>
        </p:nvSpPr>
        <p:spPr/>
        <p:txBody>
          <a:bodyPr/>
          <a:lstStyle/>
          <a:p>
            <a:fld id="{889C7F94-C013-4E45-82F8-269A49138099}" type="datetime1">
              <a:rPr lang="tr-TR" smtClean="0"/>
              <a:t>18.10.2024</a:t>
            </a:fld>
            <a:endParaRPr lang="en-US"/>
          </a:p>
        </p:txBody>
      </p:sp>
      <p:sp>
        <p:nvSpPr>
          <p:cNvPr id="5" name="Footer Placeholder 4">
            <a:extLst>
              <a:ext uri="{FF2B5EF4-FFF2-40B4-BE49-F238E27FC236}">
                <a16:creationId xmlns:a16="http://schemas.microsoft.com/office/drawing/2014/main" id="{2EBF6955-3667-4857-B35A-9E12F7988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4B309-D15E-4FA1-9B8D-8C1F3B56C375}"/>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950292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19AB-91F9-4F80-9B5D-2E6FE925F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19F334-D0CF-4DFD-BAA9-3ECD639B1F1E}"/>
              </a:ext>
            </a:extLst>
          </p:cNvPr>
          <p:cNvSpPr>
            <a:spLocks noGrp="1"/>
          </p:cNvSpPr>
          <p:nvPr>
            <p:ph sz="half" idx="1"/>
          </p:nvPr>
        </p:nvSpPr>
        <p:spPr>
          <a:xfrm>
            <a:off x="1077362" y="2227809"/>
            <a:ext cx="4942438" cy="3949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E0B5D-4613-4DA7-BA20-58B19BE8A496}"/>
              </a:ext>
            </a:extLst>
          </p:cNvPr>
          <p:cNvSpPr>
            <a:spLocks noGrp="1"/>
          </p:cNvSpPr>
          <p:nvPr>
            <p:ph sz="half" idx="2"/>
          </p:nvPr>
        </p:nvSpPr>
        <p:spPr>
          <a:xfrm>
            <a:off x="6172200" y="2227809"/>
            <a:ext cx="4855265" cy="3949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F311AB-0603-424D-BC42-0CEAB3562BA4}"/>
              </a:ext>
            </a:extLst>
          </p:cNvPr>
          <p:cNvSpPr>
            <a:spLocks noGrp="1"/>
          </p:cNvSpPr>
          <p:nvPr>
            <p:ph type="dt" sz="half" idx="10"/>
          </p:nvPr>
        </p:nvSpPr>
        <p:spPr/>
        <p:txBody>
          <a:bodyPr/>
          <a:lstStyle/>
          <a:p>
            <a:fld id="{90B70647-30BA-014D-9C03-F4F947816634}" type="datetime1">
              <a:rPr lang="tr-TR" smtClean="0"/>
              <a:t>18.10.2024</a:t>
            </a:fld>
            <a:endParaRPr lang="en-US"/>
          </a:p>
        </p:txBody>
      </p:sp>
      <p:sp>
        <p:nvSpPr>
          <p:cNvPr id="6" name="Footer Placeholder 5">
            <a:extLst>
              <a:ext uri="{FF2B5EF4-FFF2-40B4-BE49-F238E27FC236}">
                <a16:creationId xmlns:a16="http://schemas.microsoft.com/office/drawing/2014/main" id="{7A3AA2AC-0C5F-4835-BE47-D780C2989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6C54C0-DFDA-4778-9EE8-5E5C30E05412}"/>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50087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3603-5B09-4916-8324-A6BDAB4E060E}"/>
              </a:ext>
            </a:extLst>
          </p:cNvPr>
          <p:cNvSpPr>
            <a:spLocks noGrp="1"/>
          </p:cNvSpPr>
          <p:nvPr>
            <p:ph type="title"/>
          </p:nvPr>
        </p:nvSpPr>
        <p:spPr>
          <a:xfrm>
            <a:off x="1084726" y="365125"/>
            <a:ext cx="9942739"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74073C-C15B-4218-9B84-6758955176E7}"/>
              </a:ext>
            </a:extLst>
          </p:cNvPr>
          <p:cNvSpPr>
            <a:spLocks noGrp="1"/>
          </p:cNvSpPr>
          <p:nvPr>
            <p:ph type="body" idx="1"/>
          </p:nvPr>
        </p:nvSpPr>
        <p:spPr>
          <a:xfrm>
            <a:off x="1084725" y="1681163"/>
            <a:ext cx="4912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116D27-36F6-440B-A9BE-8B9499047CEF}"/>
              </a:ext>
            </a:extLst>
          </p:cNvPr>
          <p:cNvSpPr>
            <a:spLocks noGrp="1"/>
          </p:cNvSpPr>
          <p:nvPr>
            <p:ph sz="half" idx="2"/>
          </p:nvPr>
        </p:nvSpPr>
        <p:spPr>
          <a:xfrm>
            <a:off x="1084726" y="2505075"/>
            <a:ext cx="4912849"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C12010D-7AC4-4A70-A211-6A29274119DB}"/>
              </a:ext>
            </a:extLst>
          </p:cNvPr>
          <p:cNvSpPr>
            <a:spLocks noGrp="1"/>
          </p:cNvSpPr>
          <p:nvPr>
            <p:ph type="body" sz="quarter" idx="3"/>
          </p:nvPr>
        </p:nvSpPr>
        <p:spPr>
          <a:xfrm>
            <a:off x="6172200" y="1681163"/>
            <a:ext cx="485526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AE85B5-3350-49A4-86A1-E5DAED491624}"/>
              </a:ext>
            </a:extLst>
          </p:cNvPr>
          <p:cNvSpPr>
            <a:spLocks noGrp="1"/>
          </p:cNvSpPr>
          <p:nvPr>
            <p:ph sz="quarter" idx="4"/>
          </p:nvPr>
        </p:nvSpPr>
        <p:spPr>
          <a:xfrm>
            <a:off x="6172200" y="2505075"/>
            <a:ext cx="48552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73E874-D08B-4D81-B82D-5DF242E4A1AA}"/>
              </a:ext>
            </a:extLst>
          </p:cNvPr>
          <p:cNvSpPr>
            <a:spLocks noGrp="1"/>
          </p:cNvSpPr>
          <p:nvPr>
            <p:ph type="dt" sz="half" idx="10"/>
          </p:nvPr>
        </p:nvSpPr>
        <p:spPr/>
        <p:txBody>
          <a:bodyPr/>
          <a:lstStyle/>
          <a:p>
            <a:fld id="{37A5E81F-3F49-AF42-9EF8-5DD7A74415DC}" type="datetime1">
              <a:rPr lang="tr-TR" smtClean="0"/>
              <a:t>18.10.2024</a:t>
            </a:fld>
            <a:endParaRPr lang="en-US"/>
          </a:p>
        </p:txBody>
      </p:sp>
      <p:sp>
        <p:nvSpPr>
          <p:cNvPr id="8" name="Footer Placeholder 7">
            <a:extLst>
              <a:ext uri="{FF2B5EF4-FFF2-40B4-BE49-F238E27FC236}">
                <a16:creationId xmlns:a16="http://schemas.microsoft.com/office/drawing/2014/main" id="{AE174067-0FFA-41C3-A3A6-E8907CC32D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947985-FBC0-4118-8877-2E327F637DF5}"/>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762709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E0282-3DE7-4AB9-83AC-AFEDD22AF3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A7436C-706A-443F-86CD-4444C82818B2}"/>
              </a:ext>
            </a:extLst>
          </p:cNvPr>
          <p:cNvSpPr>
            <a:spLocks noGrp="1"/>
          </p:cNvSpPr>
          <p:nvPr>
            <p:ph type="dt" sz="half" idx="10"/>
          </p:nvPr>
        </p:nvSpPr>
        <p:spPr/>
        <p:txBody>
          <a:bodyPr/>
          <a:lstStyle/>
          <a:p>
            <a:fld id="{D3675775-EB82-4847-9E32-3DEE655891F3}" type="datetime1">
              <a:rPr lang="tr-TR" smtClean="0"/>
              <a:t>18.10.2024</a:t>
            </a:fld>
            <a:endParaRPr lang="en-US"/>
          </a:p>
        </p:txBody>
      </p:sp>
      <p:sp>
        <p:nvSpPr>
          <p:cNvPr id="4" name="Footer Placeholder 3">
            <a:extLst>
              <a:ext uri="{FF2B5EF4-FFF2-40B4-BE49-F238E27FC236}">
                <a16:creationId xmlns:a16="http://schemas.microsoft.com/office/drawing/2014/main" id="{09B53292-7EA5-45D0-957F-636A44FC06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76F59D-34BB-462C-B506-040B9E982FCB}"/>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230914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E55245-AB52-41B4-9B28-55E6527DA2F8}"/>
              </a:ext>
            </a:extLst>
          </p:cNvPr>
          <p:cNvSpPr>
            <a:spLocks noGrp="1"/>
          </p:cNvSpPr>
          <p:nvPr>
            <p:ph type="dt" sz="half" idx="10"/>
          </p:nvPr>
        </p:nvSpPr>
        <p:spPr/>
        <p:txBody>
          <a:bodyPr/>
          <a:lstStyle/>
          <a:p>
            <a:fld id="{10CACF9C-514D-FD48-B980-F902E00F6A73}" type="datetime1">
              <a:rPr lang="tr-TR" smtClean="0"/>
              <a:t>18.10.2024</a:t>
            </a:fld>
            <a:endParaRPr lang="en-US"/>
          </a:p>
        </p:txBody>
      </p:sp>
      <p:sp>
        <p:nvSpPr>
          <p:cNvPr id="3" name="Footer Placeholder 2">
            <a:extLst>
              <a:ext uri="{FF2B5EF4-FFF2-40B4-BE49-F238E27FC236}">
                <a16:creationId xmlns:a16="http://schemas.microsoft.com/office/drawing/2014/main" id="{CA73B8AE-58B0-4FDF-8430-9D8D3DD537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9E4D91-8619-43C1-841B-B5F47DE0173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380516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A660-DF93-4947-B93F-BF118D3B5F80}"/>
              </a:ext>
            </a:extLst>
          </p:cNvPr>
          <p:cNvSpPr>
            <a:spLocks noGrp="1"/>
          </p:cNvSpPr>
          <p:nvPr>
            <p:ph type="title"/>
          </p:nvPr>
        </p:nvSpPr>
        <p:spPr>
          <a:xfrm>
            <a:off x="1084727" y="457200"/>
            <a:ext cx="3687298"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2F0292E-B3E1-4FD6-A7FA-C165BAC21C28}"/>
              </a:ext>
            </a:extLst>
          </p:cNvPr>
          <p:cNvSpPr>
            <a:spLocks noGrp="1"/>
          </p:cNvSpPr>
          <p:nvPr>
            <p:ph idx="1"/>
          </p:nvPr>
        </p:nvSpPr>
        <p:spPr>
          <a:xfrm>
            <a:off x="5183188" y="987425"/>
            <a:ext cx="5844277"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EFB0ECC-817B-4A71-AFB5-FC60A2BC3ABC}"/>
              </a:ext>
            </a:extLst>
          </p:cNvPr>
          <p:cNvSpPr>
            <a:spLocks noGrp="1"/>
          </p:cNvSpPr>
          <p:nvPr>
            <p:ph type="body" sz="half" idx="2"/>
          </p:nvPr>
        </p:nvSpPr>
        <p:spPr>
          <a:xfrm>
            <a:off x="1084727" y="2253343"/>
            <a:ext cx="3687298" cy="3615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788E0B-6135-4F59-A35A-2CA1A8BA4ED2}"/>
              </a:ext>
            </a:extLst>
          </p:cNvPr>
          <p:cNvSpPr>
            <a:spLocks noGrp="1"/>
          </p:cNvSpPr>
          <p:nvPr>
            <p:ph type="dt" sz="half" idx="10"/>
          </p:nvPr>
        </p:nvSpPr>
        <p:spPr/>
        <p:txBody>
          <a:bodyPr/>
          <a:lstStyle/>
          <a:p>
            <a:fld id="{EAF58F96-065F-8E47-B792-2A69E63F9C2B}" type="datetime1">
              <a:rPr lang="tr-TR" smtClean="0"/>
              <a:t>18.10.2024</a:t>
            </a:fld>
            <a:endParaRPr lang="en-US"/>
          </a:p>
        </p:txBody>
      </p:sp>
      <p:sp>
        <p:nvSpPr>
          <p:cNvPr id="6" name="Footer Placeholder 5">
            <a:extLst>
              <a:ext uri="{FF2B5EF4-FFF2-40B4-BE49-F238E27FC236}">
                <a16:creationId xmlns:a16="http://schemas.microsoft.com/office/drawing/2014/main" id="{FD0DEF36-4037-4E6D-988F-CC8E3F11C6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5C0D2D-D878-4723-A002-5A601EFB48A0}"/>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75261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59D5-B8A1-4C9C-A61F-E082A44330BB}"/>
              </a:ext>
            </a:extLst>
          </p:cNvPr>
          <p:cNvSpPr>
            <a:spLocks noGrp="1"/>
          </p:cNvSpPr>
          <p:nvPr>
            <p:ph type="title"/>
          </p:nvPr>
        </p:nvSpPr>
        <p:spPr>
          <a:xfrm>
            <a:off x="1084727" y="720433"/>
            <a:ext cx="3687298" cy="1587337"/>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4CB4F5F-E6E7-45C3-B35C-80F81FB1A5E8}"/>
              </a:ext>
            </a:extLst>
          </p:cNvPr>
          <p:cNvSpPr>
            <a:spLocks noGrp="1"/>
          </p:cNvSpPr>
          <p:nvPr>
            <p:ph type="pic" idx="1"/>
          </p:nvPr>
        </p:nvSpPr>
        <p:spPr>
          <a:xfrm>
            <a:off x="5183188" y="987425"/>
            <a:ext cx="58277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633AB7-4F8E-4A9F-AC15-89E6A6E00347}"/>
              </a:ext>
            </a:extLst>
          </p:cNvPr>
          <p:cNvSpPr>
            <a:spLocks noGrp="1"/>
          </p:cNvSpPr>
          <p:nvPr>
            <p:ph type="body" sz="half" idx="2"/>
          </p:nvPr>
        </p:nvSpPr>
        <p:spPr>
          <a:xfrm>
            <a:off x="1084727" y="2449286"/>
            <a:ext cx="3687298" cy="3419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074B526-866D-4E11-A7F9-081BD4EDF484}"/>
              </a:ext>
            </a:extLst>
          </p:cNvPr>
          <p:cNvSpPr>
            <a:spLocks noGrp="1"/>
          </p:cNvSpPr>
          <p:nvPr>
            <p:ph type="dt" sz="half" idx="10"/>
          </p:nvPr>
        </p:nvSpPr>
        <p:spPr/>
        <p:txBody>
          <a:bodyPr/>
          <a:lstStyle/>
          <a:p>
            <a:fld id="{F7047DA8-B799-EC44-BEAF-7A8A29810379}" type="datetime1">
              <a:rPr lang="tr-TR" smtClean="0"/>
              <a:t>18.10.2024</a:t>
            </a:fld>
            <a:endParaRPr lang="en-US"/>
          </a:p>
        </p:txBody>
      </p:sp>
      <p:sp>
        <p:nvSpPr>
          <p:cNvPr id="6" name="Footer Placeholder 5">
            <a:extLst>
              <a:ext uri="{FF2B5EF4-FFF2-40B4-BE49-F238E27FC236}">
                <a16:creationId xmlns:a16="http://schemas.microsoft.com/office/drawing/2014/main" id="{CD758BF8-E962-4367-8495-62438FDD48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20AE1-C97D-4E6C-9DB2-B2904C2CF247}"/>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667679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E192E3E-68A9-4F36-936C-1C8D0B9EF132}"/>
              </a:ext>
            </a:extLst>
          </p:cNvPr>
          <p:cNvSpPr/>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3F214EB0-7E6D-4536-9350-5CB688B56F26}"/>
              </a:ext>
            </a:extLst>
          </p:cNvPr>
          <p:cNvSpPr>
            <a:spLocks noGrp="1"/>
          </p:cNvSpPr>
          <p:nvPr>
            <p:ph type="title"/>
          </p:nvPr>
        </p:nvSpPr>
        <p:spPr>
          <a:xfrm>
            <a:off x="1077362" y="720434"/>
            <a:ext cx="9950103" cy="150737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BF5455E-4725-4924-BF7D-2E1FC9E391F8}"/>
              </a:ext>
            </a:extLst>
          </p:cNvPr>
          <p:cNvSpPr>
            <a:spLocks noGrp="1"/>
          </p:cNvSpPr>
          <p:nvPr>
            <p:ph type="body" idx="1"/>
          </p:nvPr>
        </p:nvSpPr>
        <p:spPr>
          <a:xfrm>
            <a:off x="1077362" y="2427316"/>
            <a:ext cx="9950103" cy="35135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2CAD9D9-1A1D-4438-9F3D-E5E58FD72F1F}"/>
              </a:ext>
            </a:extLst>
          </p:cNvPr>
          <p:cNvSpPr>
            <a:spLocks noGrp="1"/>
          </p:cNvSpPr>
          <p:nvPr>
            <p:ph type="dt" sz="half" idx="2"/>
          </p:nvPr>
        </p:nvSpPr>
        <p:spPr>
          <a:xfrm>
            <a:off x="9243751" y="6356350"/>
            <a:ext cx="2296603" cy="365125"/>
          </a:xfrm>
          <a:prstGeom prst="rect">
            <a:avLst/>
          </a:prstGeom>
        </p:spPr>
        <p:txBody>
          <a:bodyPr vert="horz" lIns="91440" tIns="45720" rIns="91440" bIns="45720" rtlCol="0" anchor="ctr"/>
          <a:lstStyle>
            <a:lvl1pPr algn="r">
              <a:defRPr sz="900">
                <a:solidFill>
                  <a:schemeClr val="bg1"/>
                </a:solidFill>
              </a:defRPr>
            </a:lvl1pPr>
          </a:lstStyle>
          <a:p>
            <a:fld id="{B1849241-94F0-0044-A8BF-D3A72C598B04}" type="datetime1">
              <a:rPr lang="tr-TR" smtClean="0"/>
              <a:t>18.10.2024</a:t>
            </a:fld>
            <a:endParaRPr lang="en-US" dirty="0"/>
          </a:p>
        </p:txBody>
      </p:sp>
      <p:sp>
        <p:nvSpPr>
          <p:cNvPr id="5" name="Footer Placeholder 4">
            <a:extLst>
              <a:ext uri="{FF2B5EF4-FFF2-40B4-BE49-F238E27FC236}">
                <a16:creationId xmlns:a16="http://schemas.microsoft.com/office/drawing/2014/main" id="{AE80A827-D7BF-4CA4-8C29-5AE54ADA4787}"/>
              </a:ext>
            </a:extLst>
          </p:cNvPr>
          <p:cNvSpPr>
            <a:spLocks noGrp="1"/>
          </p:cNvSpPr>
          <p:nvPr>
            <p:ph type="ftr" sz="quarter" idx="3"/>
          </p:nvPr>
        </p:nvSpPr>
        <p:spPr>
          <a:xfrm rot="5400000">
            <a:off x="-1610380" y="1926575"/>
            <a:ext cx="3830351"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06717188-1DE1-4DA5-8161-21179E4ADEAE}"/>
              </a:ext>
            </a:extLst>
          </p:cNvPr>
          <p:cNvSpPr>
            <a:spLocks noGrp="1"/>
          </p:cNvSpPr>
          <p:nvPr>
            <p:ph type="sldNum" sz="quarter" idx="4"/>
          </p:nvPr>
        </p:nvSpPr>
        <p:spPr>
          <a:xfrm>
            <a:off x="11540355" y="6356350"/>
            <a:ext cx="410973" cy="365125"/>
          </a:xfrm>
          <a:prstGeom prst="rect">
            <a:avLst/>
          </a:prstGeom>
        </p:spPr>
        <p:txBody>
          <a:bodyPr vert="horz" lIns="91440" tIns="45720" rIns="91440" bIns="45720" rtlCol="0" anchor="ctr"/>
          <a:lstStyle>
            <a:lvl1pPr algn="r">
              <a:defRPr sz="900">
                <a:solidFill>
                  <a:schemeClr val="bg1"/>
                </a:solidFill>
              </a:defRPr>
            </a:lvl1p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123029671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33" r:id="rId6"/>
    <p:sldLayoutId id="2147483728" r:id="rId7"/>
    <p:sldLayoutId id="2147483729" r:id="rId8"/>
    <p:sldLayoutId id="2147483730" r:id="rId9"/>
    <p:sldLayoutId id="2147483732" r:id="rId10"/>
    <p:sldLayoutId id="2147483731" r:id="rId11"/>
  </p:sldLayoutIdLst>
  <p:hf hdr="0" dt="0"/>
  <p:txStyles>
    <p:title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20000"/>
        </a:lnSpc>
        <a:spcBef>
          <a:spcPts val="500"/>
        </a:spcBef>
        <a:buFontTx/>
        <a:buNone/>
        <a:defRPr sz="1600" b="1"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594360" indent="0" algn="l" defTabSz="914400" rtl="0" eaLnBrk="1" latinLnBrk="0" hangingPunct="1">
        <a:lnSpc>
          <a:spcPct val="120000"/>
        </a:lnSpc>
        <a:spcBef>
          <a:spcPts val="500"/>
        </a:spcBef>
        <a:buFontTx/>
        <a:buNone/>
        <a:defRPr sz="1200" b="1"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45648E2-B946-43A1-80DE-C50CBBDF92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107F344-9AF1-FB32-DF6F-7963D3FADED2}"/>
              </a:ext>
            </a:extLst>
          </p:cNvPr>
          <p:cNvSpPr>
            <a:spLocks noGrp="1"/>
          </p:cNvSpPr>
          <p:nvPr>
            <p:ph type="ctrTitle"/>
          </p:nvPr>
        </p:nvSpPr>
        <p:spPr>
          <a:xfrm>
            <a:off x="1084727" y="2200939"/>
            <a:ext cx="6382873" cy="1818167"/>
          </a:xfrm>
          <a:ln>
            <a:solidFill>
              <a:schemeClr val="accent1"/>
            </a:solidFill>
          </a:ln>
        </p:spPr>
        <p:txBody>
          <a:bodyPr anchor="b">
            <a:normAutofit fontScale="90000"/>
          </a:bodyPr>
          <a:lstStyle/>
          <a:p>
            <a:r>
              <a:rPr lang="tr-TR" sz="3100" dirty="0" smtClean="0">
                <a:solidFill>
                  <a:srgbClr val="3333FF"/>
                </a:solidFill>
                <a:latin typeface="Times New Roman" panose="02020603050405020304" pitchFamily="18" charset="0"/>
                <a:cs typeface="Times New Roman" panose="02020603050405020304" pitchFamily="18" charset="0"/>
              </a:rPr>
              <a:t>1974 Kıbrıs Mutlu Barış Harekatı’nda</a:t>
            </a:r>
            <a:br>
              <a:rPr lang="tr-TR" sz="3100" dirty="0" smtClean="0">
                <a:solidFill>
                  <a:srgbClr val="3333FF"/>
                </a:solidFill>
                <a:latin typeface="Times New Roman" panose="02020603050405020304" pitchFamily="18" charset="0"/>
                <a:cs typeface="Times New Roman" panose="02020603050405020304" pitchFamily="18" charset="0"/>
              </a:rPr>
            </a:br>
            <a:r>
              <a:rPr lang="tr-TR" sz="3100" dirty="0" smtClean="0">
                <a:solidFill>
                  <a:srgbClr val="3333FF"/>
                </a:solidFill>
                <a:latin typeface="Times New Roman" panose="02020603050405020304" pitchFamily="18" charset="0"/>
                <a:cs typeface="Times New Roman" panose="02020603050405020304" pitchFamily="18" charset="0"/>
              </a:rPr>
              <a:t>Türk Deniz Kuvvetleri ve Deniz Cephesi</a:t>
            </a:r>
            <a:r>
              <a:rPr lang="tr-TR" sz="3100" dirty="0" smtClean="0">
                <a:solidFill>
                  <a:srgbClr val="3333FF"/>
                </a:solidFill>
                <a:latin typeface="Times New Roman" panose="02020603050405020304" pitchFamily="18" charset="0"/>
                <a:cs typeface="Times New Roman" panose="02020603050405020304" pitchFamily="18" charset="0"/>
              </a:rPr>
              <a:t> </a:t>
            </a:r>
            <a:r>
              <a:rPr lang="tr-TR" sz="2700" dirty="0" smtClean="0">
                <a:solidFill>
                  <a:srgbClr val="3333FF"/>
                </a:solidFill>
                <a:latin typeface="Times New Roman" panose="02020603050405020304" pitchFamily="18" charset="0"/>
                <a:cs typeface="Times New Roman" panose="02020603050405020304" pitchFamily="18" charset="0"/>
              </a:rPr>
              <a:t/>
            </a:r>
            <a:br>
              <a:rPr lang="tr-TR" sz="2700" dirty="0" smtClean="0">
                <a:solidFill>
                  <a:srgbClr val="3333FF"/>
                </a:solidFill>
                <a:latin typeface="Times New Roman" panose="02020603050405020304" pitchFamily="18" charset="0"/>
                <a:cs typeface="Times New Roman" panose="02020603050405020304" pitchFamily="18" charset="0"/>
              </a:rPr>
            </a:br>
            <a:r>
              <a:rPr lang="tr-TR" sz="2400" dirty="0" smtClean="0">
                <a:latin typeface="Times New Roman" panose="02020603050405020304" pitchFamily="18" charset="0"/>
                <a:cs typeface="Times New Roman" panose="02020603050405020304" pitchFamily="18" charset="0"/>
              </a:rPr>
              <a:t/>
            </a:r>
            <a:br>
              <a:rPr lang="tr-TR" sz="2400" dirty="0" smtClean="0">
                <a:latin typeface="Times New Roman" panose="02020603050405020304" pitchFamily="18" charset="0"/>
                <a:cs typeface="Times New Roman" panose="02020603050405020304" pitchFamily="18" charset="0"/>
              </a:rPr>
            </a:br>
            <a:endParaRPr lang="tr-TR" sz="1400" b="0" dirty="0">
              <a:latin typeface="Times New Roman" panose="02020603050405020304" pitchFamily="18" charset="0"/>
              <a:cs typeface="Times New Roman" panose="02020603050405020304" pitchFamily="18" charset="0"/>
            </a:endParaRPr>
          </a:p>
        </p:txBody>
      </p:sp>
      <p:sp>
        <p:nvSpPr>
          <p:cNvPr id="3" name="Alt Başlık 2">
            <a:extLst>
              <a:ext uri="{FF2B5EF4-FFF2-40B4-BE49-F238E27FC236}">
                <a16:creationId xmlns:a16="http://schemas.microsoft.com/office/drawing/2014/main" id="{1B3835EC-602A-2113-F733-C30DB4256FAF}"/>
              </a:ext>
            </a:extLst>
          </p:cNvPr>
          <p:cNvSpPr>
            <a:spLocks noGrp="1"/>
          </p:cNvSpPr>
          <p:nvPr>
            <p:ph type="subTitle" idx="1"/>
          </p:nvPr>
        </p:nvSpPr>
        <p:spPr>
          <a:xfrm>
            <a:off x="1084728" y="4306187"/>
            <a:ext cx="5092552" cy="871869"/>
          </a:xfrm>
        </p:spPr>
        <p:txBody>
          <a:bodyPr anchor="t">
            <a:noAutofit/>
          </a:bodyPr>
          <a:lstStyle/>
          <a:p>
            <a:pPr>
              <a:lnSpc>
                <a:spcPct val="110000"/>
              </a:lnSpc>
            </a:pPr>
            <a:r>
              <a:rPr lang="tr-TR" sz="2400" b="1" dirty="0" smtClean="0">
                <a:latin typeface="Times New Roman" panose="02020603050405020304" pitchFamily="18" charset="0"/>
                <a:cs typeface="Times New Roman" panose="02020603050405020304" pitchFamily="18" charset="0"/>
              </a:rPr>
              <a:t>Sunumcu: Dr</a:t>
            </a:r>
            <a:r>
              <a:rPr lang="tr-TR" sz="2400" b="1" dirty="0">
                <a:latin typeface="Times New Roman" panose="02020603050405020304" pitchFamily="18" charset="0"/>
                <a:cs typeface="Times New Roman" panose="02020603050405020304" pitchFamily="18" charset="0"/>
              </a:rPr>
              <a:t>. </a:t>
            </a:r>
            <a:r>
              <a:rPr lang="tr-TR" sz="2400" b="1" dirty="0" err="1" smtClean="0">
                <a:latin typeface="Times New Roman" panose="02020603050405020304" pitchFamily="18" charset="0"/>
                <a:cs typeface="Times New Roman" panose="02020603050405020304" pitchFamily="18" charset="0"/>
              </a:rPr>
              <a:t>Öğr</a:t>
            </a:r>
            <a:r>
              <a:rPr lang="tr-TR" sz="2400" b="1" dirty="0" smtClean="0">
                <a:latin typeface="Times New Roman" panose="02020603050405020304" pitchFamily="18" charset="0"/>
                <a:cs typeface="Times New Roman" panose="02020603050405020304" pitchFamily="18" charset="0"/>
              </a:rPr>
              <a:t>. Üyesi Gökhan AK</a:t>
            </a:r>
            <a:endParaRPr lang="tr-TR" sz="2400" b="1" dirty="0">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EA06546B-3E90-4E24-BD32-C6BFD1CD8D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794726" y="-906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3FA95682-BEE6-4B33-BA34-7E7BE49782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3"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Metin kutusu 5">
            <a:extLst>
              <a:ext uri="{FF2B5EF4-FFF2-40B4-BE49-F238E27FC236}">
                <a16:creationId xmlns:a16="http://schemas.microsoft.com/office/drawing/2014/main" id="{D33B893D-8544-05E5-852E-C4D84A21D534}"/>
              </a:ext>
            </a:extLst>
          </p:cNvPr>
          <p:cNvSpPr txBox="1"/>
          <p:nvPr/>
        </p:nvSpPr>
        <p:spPr>
          <a:xfrm>
            <a:off x="1084729" y="779928"/>
            <a:ext cx="6230472" cy="369332"/>
          </a:xfrm>
          <a:prstGeom prst="rect">
            <a:avLst/>
          </a:prstGeom>
          <a:noFill/>
          <a:ln>
            <a:solidFill>
              <a:schemeClr val="tx1">
                <a:alpha val="0"/>
              </a:schemeClr>
            </a:solidFill>
          </a:ln>
        </p:spPr>
        <p:txBody>
          <a:bodyPr wrap="square" rtlCol="0">
            <a:spAutoFit/>
          </a:bodyPr>
          <a:lstStyle/>
          <a:p>
            <a:r>
              <a:rPr lang="tr-TR" b="1" dirty="0" smtClean="0"/>
              <a:t>50’nci Yılında Mutlu Barış Harekatı Sempozyumu</a:t>
            </a:r>
            <a:endParaRPr lang="tr-TR" b="1" dirty="0"/>
          </a:p>
        </p:txBody>
      </p:sp>
      <p:cxnSp>
        <p:nvCxnSpPr>
          <p:cNvPr id="9" name="Düz Bağlayıcı 8">
            <a:extLst>
              <a:ext uri="{FF2B5EF4-FFF2-40B4-BE49-F238E27FC236}">
                <a16:creationId xmlns:a16="http://schemas.microsoft.com/office/drawing/2014/main" id="{4B3E9500-A81B-F95F-4C45-15F04AC3A66C}"/>
              </a:ext>
            </a:extLst>
          </p:cNvPr>
          <p:cNvCxnSpPr>
            <a:cxnSpLocks/>
          </p:cNvCxnSpPr>
          <p:nvPr/>
        </p:nvCxnSpPr>
        <p:spPr>
          <a:xfrm>
            <a:off x="1170527" y="1149260"/>
            <a:ext cx="55076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Metin kutusu 12">
            <a:extLst>
              <a:ext uri="{FF2B5EF4-FFF2-40B4-BE49-F238E27FC236}">
                <a16:creationId xmlns:a16="http://schemas.microsoft.com/office/drawing/2014/main" id="{4377D689-DE3F-E5FD-04AC-C15D5470E5F6}"/>
              </a:ext>
            </a:extLst>
          </p:cNvPr>
          <p:cNvSpPr txBox="1"/>
          <p:nvPr/>
        </p:nvSpPr>
        <p:spPr>
          <a:xfrm>
            <a:off x="5016775" y="1244009"/>
            <a:ext cx="2316382" cy="369332"/>
          </a:xfrm>
          <a:prstGeom prst="rect">
            <a:avLst/>
          </a:prstGeom>
          <a:noFill/>
        </p:spPr>
        <p:txBody>
          <a:bodyPr wrap="square" rtlCol="0">
            <a:spAutoFit/>
          </a:bodyPr>
          <a:lstStyle/>
          <a:p>
            <a:r>
              <a:rPr lang="tr-TR" dirty="0" smtClean="0"/>
              <a:t>19 Ekim 2024</a:t>
            </a:r>
            <a:endParaRPr lang="tr-TR" dirty="0"/>
          </a:p>
        </p:txBody>
      </p:sp>
      <p:cxnSp>
        <p:nvCxnSpPr>
          <p:cNvPr id="16" name="Düz Bağlayıcı 15">
            <a:extLst>
              <a:ext uri="{FF2B5EF4-FFF2-40B4-BE49-F238E27FC236}">
                <a16:creationId xmlns:a16="http://schemas.microsoft.com/office/drawing/2014/main" id="{A01DF761-9AF0-F101-1A1B-5D8CCE06723F}"/>
              </a:ext>
            </a:extLst>
          </p:cNvPr>
          <p:cNvCxnSpPr/>
          <p:nvPr/>
        </p:nvCxnSpPr>
        <p:spPr>
          <a:xfrm>
            <a:off x="4965975" y="1613341"/>
            <a:ext cx="1708436"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 name="Alt Bilgi Yer Tutucusu 3">
            <a:extLst>
              <a:ext uri="{FF2B5EF4-FFF2-40B4-BE49-F238E27FC236}">
                <a16:creationId xmlns:a16="http://schemas.microsoft.com/office/drawing/2014/main" id="{0EA4C4FA-DE4C-E5E2-2804-F58E73EB8428}"/>
              </a:ext>
            </a:extLst>
          </p:cNvPr>
          <p:cNvSpPr>
            <a:spLocks noGrp="1"/>
          </p:cNvSpPr>
          <p:nvPr>
            <p:ph type="ftr" sz="quarter" idx="11"/>
          </p:nvPr>
        </p:nvSpPr>
        <p:spPr/>
        <p:txBody>
          <a:bodyPr/>
          <a:lstStyle/>
          <a:p>
            <a:endParaRPr lang="en-US" dirty="0"/>
          </a:p>
        </p:txBody>
      </p:sp>
      <p:sp>
        <p:nvSpPr>
          <p:cNvPr id="7" name="Slayt Numarası Yer Tutucusu 6">
            <a:extLst>
              <a:ext uri="{FF2B5EF4-FFF2-40B4-BE49-F238E27FC236}">
                <a16:creationId xmlns:a16="http://schemas.microsoft.com/office/drawing/2014/main" id="{AE4480F1-558D-61D2-8710-FAF3A40061B8}"/>
              </a:ext>
            </a:extLst>
          </p:cNvPr>
          <p:cNvSpPr>
            <a:spLocks noGrp="1"/>
          </p:cNvSpPr>
          <p:nvPr>
            <p:ph type="sldNum" sz="quarter" idx="12"/>
          </p:nvPr>
        </p:nvSpPr>
        <p:spPr/>
        <p:txBody>
          <a:bodyPr/>
          <a:lstStyle/>
          <a:p>
            <a:fld id="{5DEF7F31-0B8A-474A-B86C-91F381754329}" type="slidenum">
              <a:rPr lang="en-US" sz="1800" smtClean="0"/>
              <a:t>1</a:t>
            </a:fld>
            <a:endParaRPr lang="en-US" sz="1800" dirty="0"/>
          </a:p>
        </p:txBody>
      </p:sp>
      <p:pic>
        <p:nvPicPr>
          <p:cNvPr id="8" name="Resim 7"/>
          <p:cNvPicPr>
            <a:picLocks noChangeAspect="1"/>
          </p:cNvPicPr>
          <p:nvPr/>
        </p:nvPicPr>
        <p:blipFill>
          <a:blip r:embed="rId2"/>
          <a:stretch>
            <a:fillRect/>
          </a:stretch>
        </p:blipFill>
        <p:spPr>
          <a:xfrm>
            <a:off x="8201324" y="1758071"/>
            <a:ext cx="2984050" cy="2984050"/>
          </a:xfrm>
          <a:prstGeom prst="rect">
            <a:avLst/>
          </a:prstGeom>
        </p:spPr>
      </p:pic>
    </p:spTree>
    <p:extLst>
      <p:ext uri="{BB962C8B-B14F-4D97-AF65-F5344CB8AC3E}">
        <p14:creationId xmlns:p14="http://schemas.microsoft.com/office/powerpoint/2010/main" val="169450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DCD79CED-5B42-D06A-50FF-C14016A6ABE5}"/>
              </a:ext>
            </a:extLst>
          </p:cNvPr>
          <p:cNvSpPr>
            <a:spLocks noGrp="1"/>
          </p:cNvSpPr>
          <p:nvPr>
            <p:ph type="ftr" sz="quarter" idx="11"/>
          </p:nvPr>
        </p:nvSpPr>
        <p:spPr/>
        <p:txBody>
          <a:bodyPr/>
          <a:lstStyle/>
          <a:p>
            <a:endParaRPr lang="en-US" dirty="0"/>
          </a:p>
        </p:txBody>
      </p:sp>
      <p:sp>
        <p:nvSpPr>
          <p:cNvPr id="4" name="Slayt Numarası Yer Tutucusu 3">
            <a:extLst>
              <a:ext uri="{FF2B5EF4-FFF2-40B4-BE49-F238E27FC236}">
                <a16:creationId xmlns:a16="http://schemas.microsoft.com/office/drawing/2014/main" id="{4DEE5EB6-B6E0-7FAF-1EBC-341C92A9A4DE}"/>
              </a:ext>
            </a:extLst>
          </p:cNvPr>
          <p:cNvSpPr>
            <a:spLocks noGrp="1"/>
          </p:cNvSpPr>
          <p:nvPr>
            <p:ph type="sldNum" sz="quarter" idx="12"/>
          </p:nvPr>
        </p:nvSpPr>
        <p:spPr/>
        <p:txBody>
          <a:bodyPr/>
          <a:lstStyle/>
          <a:p>
            <a:fld id="{5DEF7F31-0B8A-474A-B86C-91F381754329}" type="slidenum">
              <a:rPr lang="en-US" sz="1800" smtClean="0"/>
              <a:t>10</a:t>
            </a:fld>
            <a:endParaRPr lang="en-US" sz="1800" dirty="0"/>
          </a:p>
        </p:txBody>
      </p:sp>
      <p:pic>
        <p:nvPicPr>
          <p:cNvPr id="12" name="Resim 11"/>
          <p:cNvPicPr>
            <a:picLocks noChangeAspect="1"/>
          </p:cNvPicPr>
          <p:nvPr/>
        </p:nvPicPr>
        <p:blipFill>
          <a:blip r:embed="rId2"/>
          <a:stretch>
            <a:fillRect/>
          </a:stretch>
        </p:blipFill>
        <p:spPr>
          <a:xfrm>
            <a:off x="0" y="5304637"/>
            <a:ext cx="1313121" cy="1313121"/>
          </a:xfrm>
          <a:prstGeom prst="rect">
            <a:avLst/>
          </a:prstGeom>
        </p:spPr>
      </p:pic>
      <p:sp>
        <p:nvSpPr>
          <p:cNvPr id="15" name="İçerik Yer Tutucusu 2">
            <a:extLst>
              <a:ext uri="{FF2B5EF4-FFF2-40B4-BE49-F238E27FC236}">
                <a16:creationId xmlns:a16="http://schemas.microsoft.com/office/drawing/2014/main" id="{16B71382-6332-0B73-1EB0-15DFE4AAED2D}"/>
              </a:ext>
            </a:extLst>
          </p:cNvPr>
          <p:cNvSpPr>
            <a:spLocks noGrp="1"/>
          </p:cNvSpPr>
          <p:nvPr>
            <p:ph idx="1"/>
          </p:nvPr>
        </p:nvSpPr>
        <p:spPr>
          <a:xfrm>
            <a:off x="1296188" y="1260920"/>
            <a:ext cx="9950103" cy="2315400"/>
          </a:xfrm>
        </p:spPr>
        <p:txBody>
          <a:bodyPr>
            <a:noAutofit/>
          </a:bodyPr>
          <a:lstStyle/>
          <a:p>
            <a:pPr marL="0" indent="0">
              <a:buNone/>
            </a:pPr>
            <a:r>
              <a:rPr lang="it-IT" sz="1600" dirty="0"/>
              <a:t>(5) Ege harekat alanında Yunanistan, Doğu Akdeniz harekat alanında Kıbrıs adası merkezli olmak üzere Rum-Yunan ikilisi ve Karadeniz harekat alanında ise, eski SSCB, Bulgaristan, Romanya gibi eski Varşova Paktı devletleri ile deniz yetki alanları paylaşımı ve sınırlandırmasına yönelik deniz hakimiyet mücadelelerini daha yoğun olarak yaşayacağını anlamıştır.</a:t>
            </a:r>
            <a:endParaRPr lang="tr-TR" sz="1600" dirty="0"/>
          </a:p>
          <a:p>
            <a:pPr marL="0" indent="0">
              <a:buNone/>
            </a:pPr>
            <a:r>
              <a:rPr lang="it-IT" sz="1600" dirty="0"/>
              <a:t>(6) Türkiye’nin ve Türk Ulusu’nun geleceğinin denizlerde olduğunu çok daha iyi anlamış ve Mavi Vatan Konsepti’ne uzanan askeri-politik, jeopolitik ve jeostratejik sürecin daha bilinçli bir denizcilik politikası ile hayata geçirmeye karar vermiştir.</a:t>
            </a:r>
            <a:endParaRPr lang="tr-TR" sz="1600" dirty="0"/>
          </a:p>
        </p:txBody>
      </p:sp>
      <p:sp>
        <p:nvSpPr>
          <p:cNvPr id="16" name="Başlık 1">
            <a:extLst>
              <a:ext uri="{FF2B5EF4-FFF2-40B4-BE49-F238E27FC236}">
                <a16:creationId xmlns:a16="http://schemas.microsoft.com/office/drawing/2014/main" id="{AE6ED2DD-781C-CFF0-7AB5-A5E91DDE50D5}"/>
              </a:ext>
            </a:extLst>
          </p:cNvPr>
          <p:cNvSpPr txBox="1">
            <a:spLocks/>
          </p:cNvSpPr>
          <p:nvPr/>
        </p:nvSpPr>
        <p:spPr>
          <a:xfrm>
            <a:off x="1253230" y="194438"/>
            <a:ext cx="9950103" cy="782299"/>
          </a:xfrm>
          <a:prstGeom prst="rect">
            <a:avLst/>
          </a:prstGeom>
        </p:spPr>
        <p:txBody>
          <a:bodyPr vert="horz" lIns="91440" tIns="45720" rIns="91440" bIns="45720" rtlCol="0" anchor="b">
            <a:normAutofit/>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pPr algn="ctr"/>
            <a:r>
              <a:rPr lang="tr-TR" sz="2000" dirty="0" smtClean="0">
                <a:solidFill>
                  <a:srgbClr val="3333FF"/>
                </a:solidFill>
                <a:latin typeface="Times New Roman" panose="02020603050405020304" pitchFamily="18" charset="0"/>
                <a:cs typeface="Times New Roman" panose="02020603050405020304" pitchFamily="18" charset="0"/>
              </a:rPr>
              <a:t>1974 Kıbrıs Mutlu Barış Harekatı’nda Türk Deniz Kuvvetleri ve Deniz Cephesi</a:t>
            </a:r>
            <a:br>
              <a:rPr lang="tr-TR" sz="2000" dirty="0" smtClean="0">
                <a:solidFill>
                  <a:srgbClr val="3333FF"/>
                </a:solidFill>
                <a:latin typeface="Times New Roman" panose="02020603050405020304" pitchFamily="18" charset="0"/>
                <a:cs typeface="Times New Roman" panose="02020603050405020304" pitchFamily="18" charset="0"/>
              </a:rPr>
            </a:br>
            <a:r>
              <a:rPr lang="tr-TR" sz="2000" dirty="0" smtClean="0">
                <a:solidFill>
                  <a:srgbClr val="3333FF"/>
                </a:solidFill>
                <a:latin typeface="Times New Roman" panose="02020603050405020304" pitchFamily="18" charset="0"/>
                <a:cs typeface="Times New Roman" panose="02020603050405020304" pitchFamily="18" charset="0"/>
              </a:rPr>
              <a:t>SONUÇ ve DEĞERLENDİRME</a:t>
            </a:r>
            <a:endParaRPr lang="tr-TR" sz="2000" dirty="0">
              <a:solidFill>
                <a:srgbClr val="3333FF"/>
              </a:solidFill>
            </a:endParaRPr>
          </a:p>
        </p:txBody>
      </p:sp>
      <p:pic>
        <p:nvPicPr>
          <p:cNvPr id="6" name="Resim 5"/>
          <p:cNvPicPr>
            <a:picLocks noChangeAspect="1"/>
          </p:cNvPicPr>
          <p:nvPr/>
        </p:nvPicPr>
        <p:blipFill>
          <a:blip r:embed="rId3"/>
          <a:stretch>
            <a:fillRect/>
          </a:stretch>
        </p:blipFill>
        <p:spPr>
          <a:xfrm>
            <a:off x="1621471" y="3851910"/>
            <a:ext cx="4409440" cy="2687002"/>
          </a:xfrm>
          <a:prstGeom prst="rect">
            <a:avLst/>
          </a:prstGeom>
        </p:spPr>
      </p:pic>
      <p:pic>
        <p:nvPicPr>
          <p:cNvPr id="7" name="Resim 6"/>
          <p:cNvPicPr>
            <a:picLocks noChangeAspect="1"/>
          </p:cNvPicPr>
          <p:nvPr/>
        </p:nvPicPr>
        <p:blipFill>
          <a:blip r:embed="rId4"/>
          <a:stretch>
            <a:fillRect/>
          </a:stretch>
        </p:blipFill>
        <p:spPr>
          <a:xfrm>
            <a:off x="6938355" y="3676125"/>
            <a:ext cx="4264978" cy="2781507"/>
          </a:xfrm>
          <a:prstGeom prst="rect">
            <a:avLst/>
          </a:prstGeom>
        </p:spPr>
      </p:pic>
    </p:spTree>
    <p:extLst>
      <p:ext uri="{BB962C8B-B14F-4D97-AF65-F5344CB8AC3E}">
        <p14:creationId xmlns:p14="http://schemas.microsoft.com/office/powerpoint/2010/main" val="4160488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DCD79CED-5B42-D06A-50FF-C14016A6ABE5}"/>
              </a:ext>
            </a:extLst>
          </p:cNvPr>
          <p:cNvSpPr>
            <a:spLocks noGrp="1"/>
          </p:cNvSpPr>
          <p:nvPr>
            <p:ph type="ftr" sz="quarter" idx="11"/>
          </p:nvPr>
        </p:nvSpPr>
        <p:spPr/>
        <p:txBody>
          <a:bodyPr/>
          <a:lstStyle/>
          <a:p>
            <a:endParaRPr lang="en-US" dirty="0"/>
          </a:p>
        </p:txBody>
      </p:sp>
      <p:sp>
        <p:nvSpPr>
          <p:cNvPr id="4" name="Slayt Numarası Yer Tutucusu 3">
            <a:extLst>
              <a:ext uri="{FF2B5EF4-FFF2-40B4-BE49-F238E27FC236}">
                <a16:creationId xmlns:a16="http://schemas.microsoft.com/office/drawing/2014/main" id="{4DEE5EB6-B6E0-7FAF-1EBC-341C92A9A4DE}"/>
              </a:ext>
            </a:extLst>
          </p:cNvPr>
          <p:cNvSpPr>
            <a:spLocks noGrp="1"/>
          </p:cNvSpPr>
          <p:nvPr>
            <p:ph type="sldNum" sz="quarter" idx="12"/>
          </p:nvPr>
        </p:nvSpPr>
        <p:spPr/>
        <p:txBody>
          <a:bodyPr/>
          <a:lstStyle/>
          <a:p>
            <a:fld id="{5DEF7F31-0B8A-474A-B86C-91F381754329}" type="slidenum">
              <a:rPr lang="en-US" sz="1800" smtClean="0"/>
              <a:t>11</a:t>
            </a:fld>
            <a:endParaRPr lang="en-US" sz="1800" dirty="0"/>
          </a:p>
        </p:txBody>
      </p:sp>
      <p:pic>
        <p:nvPicPr>
          <p:cNvPr id="12" name="Resim 11"/>
          <p:cNvPicPr>
            <a:picLocks noChangeAspect="1"/>
          </p:cNvPicPr>
          <p:nvPr/>
        </p:nvPicPr>
        <p:blipFill>
          <a:blip r:embed="rId2"/>
          <a:stretch>
            <a:fillRect/>
          </a:stretch>
        </p:blipFill>
        <p:spPr>
          <a:xfrm>
            <a:off x="0" y="5304637"/>
            <a:ext cx="1313121" cy="1313121"/>
          </a:xfrm>
          <a:prstGeom prst="rect">
            <a:avLst/>
          </a:prstGeom>
        </p:spPr>
      </p:pic>
      <p:sp>
        <p:nvSpPr>
          <p:cNvPr id="15" name="İçerik Yer Tutucusu 2">
            <a:extLst>
              <a:ext uri="{FF2B5EF4-FFF2-40B4-BE49-F238E27FC236}">
                <a16:creationId xmlns:a16="http://schemas.microsoft.com/office/drawing/2014/main" id="{16B71382-6332-0B73-1EB0-15DFE4AAED2D}"/>
              </a:ext>
            </a:extLst>
          </p:cNvPr>
          <p:cNvSpPr>
            <a:spLocks noGrp="1"/>
          </p:cNvSpPr>
          <p:nvPr>
            <p:ph idx="1"/>
          </p:nvPr>
        </p:nvSpPr>
        <p:spPr>
          <a:xfrm>
            <a:off x="1296188" y="1260920"/>
            <a:ext cx="9950103" cy="1390840"/>
          </a:xfrm>
        </p:spPr>
        <p:txBody>
          <a:bodyPr>
            <a:noAutofit/>
          </a:bodyPr>
          <a:lstStyle/>
          <a:p>
            <a:pPr marL="0" indent="0">
              <a:buNone/>
            </a:pPr>
            <a:r>
              <a:rPr lang="it-IT" dirty="0"/>
              <a:t>(7) Orta vadede barışı sağlama ve koruma ile insani yardım operasyonlarının görünürlüğünün artacağını öngörerek</a:t>
            </a:r>
            <a:r>
              <a:rPr lang="it-IT" dirty="0" smtClean="0"/>
              <a:t>, </a:t>
            </a:r>
            <a:r>
              <a:rPr lang="it-IT" dirty="0"/>
              <a:t>hem Açık Denizler (Open Seas) hem de deniz geçiş ve denizden güç aktarımı konseptlerini hayata geçirmeye karar vermiştir.</a:t>
            </a:r>
            <a:endParaRPr lang="tr-TR" dirty="0"/>
          </a:p>
        </p:txBody>
      </p:sp>
      <p:sp>
        <p:nvSpPr>
          <p:cNvPr id="16" name="Başlık 1">
            <a:extLst>
              <a:ext uri="{FF2B5EF4-FFF2-40B4-BE49-F238E27FC236}">
                <a16:creationId xmlns:a16="http://schemas.microsoft.com/office/drawing/2014/main" id="{AE6ED2DD-781C-CFF0-7AB5-A5E91DDE50D5}"/>
              </a:ext>
            </a:extLst>
          </p:cNvPr>
          <p:cNvSpPr txBox="1">
            <a:spLocks/>
          </p:cNvSpPr>
          <p:nvPr/>
        </p:nvSpPr>
        <p:spPr>
          <a:xfrm>
            <a:off x="1253230" y="194438"/>
            <a:ext cx="9950103" cy="782299"/>
          </a:xfrm>
          <a:prstGeom prst="rect">
            <a:avLst/>
          </a:prstGeom>
        </p:spPr>
        <p:txBody>
          <a:bodyPr vert="horz" lIns="91440" tIns="45720" rIns="91440" bIns="45720" rtlCol="0" anchor="b">
            <a:normAutofit/>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pPr algn="ctr"/>
            <a:r>
              <a:rPr lang="tr-TR" sz="2000" dirty="0" smtClean="0">
                <a:solidFill>
                  <a:srgbClr val="3333FF"/>
                </a:solidFill>
                <a:latin typeface="Times New Roman" panose="02020603050405020304" pitchFamily="18" charset="0"/>
                <a:cs typeface="Times New Roman" panose="02020603050405020304" pitchFamily="18" charset="0"/>
              </a:rPr>
              <a:t>1974 Kıbrıs Mutlu Barış Harekatı’nda Türk Deniz Kuvvetleri ve Deniz Cephesi</a:t>
            </a:r>
            <a:br>
              <a:rPr lang="tr-TR" sz="2000" dirty="0" smtClean="0">
                <a:solidFill>
                  <a:srgbClr val="3333FF"/>
                </a:solidFill>
                <a:latin typeface="Times New Roman" panose="02020603050405020304" pitchFamily="18" charset="0"/>
                <a:cs typeface="Times New Roman" panose="02020603050405020304" pitchFamily="18" charset="0"/>
              </a:rPr>
            </a:br>
            <a:r>
              <a:rPr lang="tr-TR" sz="2000" dirty="0" smtClean="0">
                <a:solidFill>
                  <a:srgbClr val="3333FF"/>
                </a:solidFill>
                <a:latin typeface="Times New Roman" panose="02020603050405020304" pitchFamily="18" charset="0"/>
                <a:cs typeface="Times New Roman" panose="02020603050405020304" pitchFamily="18" charset="0"/>
              </a:rPr>
              <a:t>SONUÇ ve DEĞERLENDİRME</a:t>
            </a:r>
            <a:endParaRPr lang="tr-TR" sz="2000" dirty="0">
              <a:solidFill>
                <a:srgbClr val="3333FF"/>
              </a:solidFill>
            </a:endParaRPr>
          </a:p>
        </p:txBody>
      </p:sp>
      <p:pic>
        <p:nvPicPr>
          <p:cNvPr id="5" name="Resim 4"/>
          <p:cNvPicPr>
            <a:picLocks noChangeAspect="1"/>
          </p:cNvPicPr>
          <p:nvPr/>
        </p:nvPicPr>
        <p:blipFill>
          <a:blip r:embed="rId3"/>
          <a:stretch>
            <a:fillRect/>
          </a:stretch>
        </p:blipFill>
        <p:spPr>
          <a:xfrm>
            <a:off x="7708548" y="2432624"/>
            <a:ext cx="4273718" cy="2719639"/>
          </a:xfrm>
          <a:prstGeom prst="rect">
            <a:avLst/>
          </a:prstGeom>
        </p:spPr>
      </p:pic>
      <p:pic>
        <p:nvPicPr>
          <p:cNvPr id="8" name="Resim 7"/>
          <p:cNvPicPr>
            <a:picLocks noChangeAspect="1"/>
          </p:cNvPicPr>
          <p:nvPr/>
        </p:nvPicPr>
        <p:blipFill>
          <a:blip r:embed="rId4"/>
          <a:stretch>
            <a:fillRect/>
          </a:stretch>
        </p:blipFill>
        <p:spPr>
          <a:xfrm>
            <a:off x="1518244" y="2906846"/>
            <a:ext cx="5985181" cy="3591109"/>
          </a:xfrm>
          <a:prstGeom prst="rect">
            <a:avLst/>
          </a:prstGeom>
        </p:spPr>
      </p:pic>
    </p:spTree>
    <p:extLst>
      <p:ext uri="{BB962C8B-B14F-4D97-AF65-F5344CB8AC3E}">
        <p14:creationId xmlns:p14="http://schemas.microsoft.com/office/powerpoint/2010/main" val="1032915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E9D69A-CA9C-A273-AFDB-B0785A6CF104}"/>
              </a:ext>
            </a:extLst>
          </p:cNvPr>
          <p:cNvSpPr>
            <a:spLocks noGrp="1"/>
          </p:cNvSpPr>
          <p:nvPr>
            <p:ph type="title"/>
          </p:nvPr>
        </p:nvSpPr>
        <p:spPr>
          <a:xfrm>
            <a:off x="1077362" y="720434"/>
            <a:ext cx="9950103" cy="1067726"/>
          </a:xfrm>
        </p:spPr>
        <p:txBody>
          <a:bodyPr/>
          <a:lstStyle/>
          <a:p>
            <a:pPr algn="ctr"/>
            <a:r>
              <a:rPr lang="tr-TR" dirty="0" smtClean="0"/>
              <a:t>İlginiz için teşekkür ederim, saygılarımla…</a:t>
            </a:r>
            <a:endParaRPr lang="en-US" dirty="0"/>
          </a:p>
        </p:txBody>
      </p:sp>
      <p:sp>
        <p:nvSpPr>
          <p:cNvPr id="4" name="Alt Bilgi Yer Tutucusu 3">
            <a:extLst>
              <a:ext uri="{FF2B5EF4-FFF2-40B4-BE49-F238E27FC236}">
                <a16:creationId xmlns:a16="http://schemas.microsoft.com/office/drawing/2014/main" id="{5260EC01-938E-B5DB-CB36-0EE8BD4DD80C}"/>
              </a:ext>
            </a:extLst>
          </p:cNvPr>
          <p:cNvSpPr>
            <a:spLocks noGrp="1"/>
          </p:cNvSpPr>
          <p:nvPr>
            <p:ph type="ftr" sz="quarter" idx="11"/>
          </p:nvPr>
        </p:nvSpPr>
        <p:spPr/>
        <p:txBody>
          <a:bodyPr/>
          <a:lstStyle/>
          <a:p>
            <a:endParaRPr lang="en-US"/>
          </a:p>
        </p:txBody>
      </p:sp>
      <p:sp>
        <p:nvSpPr>
          <p:cNvPr id="5" name="Slayt Numarası Yer Tutucusu 4">
            <a:extLst>
              <a:ext uri="{FF2B5EF4-FFF2-40B4-BE49-F238E27FC236}">
                <a16:creationId xmlns:a16="http://schemas.microsoft.com/office/drawing/2014/main" id="{ACF4CC21-59D1-994D-6F4B-A9B2C0CB573B}"/>
              </a:ext>
            </a:extLst>
          </p:cNvPr>
          <p:cNvSpPr>
            <a:spLocks noGrp="1"/>
          </p:cNvSpPr>
          <p:nvPr>
            <p:ph type="sldNum" sz="quarter" idx="12"/>
          </p:nvPr>
        </p:nvSpPr>
        <p:spPr>
          <a:xfrm>
            <a:off x="11430001" y="6356350"/>
            <a:ext cx="521328" cy="365125"/>
          </a:xfrm>
        </p:spPr>
        <p:txBody>
          <a:bodyPr/>
          <a:lstStyle/>
          <a:p>
            <a:fld id="{5DEF7F31-0B8A-474A-B86C-91F381754329}" type="slidenum">
              <a:rPr lang="en-US" sz="1800" smtClean="0"/>
              <a:t>12</a:t>
            </a:fld>
            <a:endParaRPr lang="en-US" sz="1800" dirty="0"/>
          </a:p>
        </p:txBody>
      </p:sp>
      <p:pic>
        <p:nvPicPr>
          <p:cNvPr id="7" name="Resim 6"/>
          <p:cNvPicPr>
            <a:picLocks noChangeAspect="1"/>
          </p:cNvPicPr>
          <p:nvPr/>
        </p:nvPicPr>
        <p:blipFill>
          <a:blip r:embed="rId2"/>
          <a:stretch>
            <a:fillRect/>
          </a:stretch>
        </p:blipFill>
        <p:spPr>
          <a:xfrm>
            <a:off x="2559054" y="2308932"/>
            <a:ext cx="6757666" cy="3817689"/>
          </a:xfrm>
          <a:prstGeom prst="rect">
            <a:avLst/>
          </a:prstGeom>
        </p:spPr>
      </p:pic>
      <p:pic>
        <p:nvPicPr>
          <p:cNvPr id="8" name="Resim 7"/>
          <p:cNvPicPr>
            <a:picLocks noChangeAspect="1"/>
          </p:cNvPicPr>
          <p:nvPr/>
        </p:nvPicPr>
        <p:blipFill>
          <a:blip r:embed="rId3"/>
          <a:stretch>
            <a:fillRect/>
          </a:stretch>
        </p:blipFill>
        <p:spPr>
          <a:xfrm>
            <a:off x="0" y="5304637"/>
            <a:ext cx="1313121" cy="1313121"/>
          </a:xfrm>
          <a:prstGeom prst="rect">
            <a:avLst/>
          </a:prstGeom>
        </p:spPr>
      </p:pic>
    </p:spTree>
    <p:extLst>
      <p:ext uri="{BB962C8B-B14F-4D97-AF65-F5344CB8AC3E}">
        <p14:creationId xmlns:p14="http://schemas.microsoft.com/office/powerpoint/2010/main" val="3479630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E6ED2DD-781C-CFF0-7AB5-A5E91DDE50D5}"/>
              </a:ext>
            </a:extLst>
          </p:cNvPr>
          <p:cNvSpPr>
            <a:spLocks noGrp="1"/>
          </p:cNvSpPr>
          <p:nvPr>
            <p:ph type="title"/>
          </p:nvPr>
        </p:nvSpPr>
        <p:spPr>
          <a:xfrm>
            <a:off x="1253230" y="194438"/>
            <a:ext cx="9950103" cy="782299"/>
          </a:xfrm>
        </p:spPr>
        <p:txBody>
          <a:bodyPr>
            <a:normAutofit/>
          </a:bodyPr>
          <a:lstStyle/>
          <a:p>
            <a:pPr algn="ctr"/>
            <a:r>
              <a:rPr lang="tr-TR" sz="2000" dirty="0">
                <a:solidFill>
                  <a:srgbClr val="3333FF"/>
                </a:solidFill>
                <a:latin typeface="Times New Roman" panose="02020603050405020304" pitchFamily="18" charset="0"/>
                <a:cs typeface="Times New Roman" panose="02020603050405020304" pitchFamily="18" charset="0"/>
              </a:rPr>
              <a:t>1974 Kıbrıs Mutlu Barış </a:t>
            </a:r>
            <a:r>
              <a:rPr lang="tr-TR" sz="2000" dirty="0" smtClean="0">
                <a:solidFill>
                  <a:srgbClr val="3333FF"/>
                </a:solidFill>
                <a:latin typeface="Times New Roman" panose="02020603050405020304" pitchFamily="18" charset="0"/>
                <a:cs typeface="Times New Roman" panose="02020603050405020304" pitchFamily="18" charset="0"/>
              </a:rPr>
              <a:t>Harekatı’nda Türk </a:t>
            </a:r>
            <a:r>
              <a:rPr lang="tr-TR" sz="2000" dirty="0">
                <a:solidFill>
                  <a:srgbClr val="3333FF"/>
                </a:solidFill>
                <a:latin typeface="Times New Roman" panose="02020603050405020304" pitchFamily="18" charset="0"/>
                <a:cs typeface="Times New Roman" panose="02020603050405020304" pitchFamily="18" charset="0"/>
              </a:rPr>
              <a:t>Deniz Kuvvetleri ve Deniz </a:t>
            </a:r>
            <a:r>
              <a:rPr lang="tr-TR" sz="2000" dirty="0" smtClean="0">
                <a:solidFill>
                  <a:srgbClr val="3333FF"/>
                </a:solidFill>
                <a:latin typeface="Times New Roman" panose="02020603050405020304" pitchFamily="18" charset="0"/>
                <a:cs typeface="Times New Roman" panose="02020603050405020304" pitchFamily="18" charset="0"/>
              </a:rPr>
              <a:t>Cephesi</a:t>
            </a:r>
            <a:br>
              <a:rPr lang="tr-TR" sz="2000" dirty="0" smtClean="0">
                <a:solidFill>
                  <a:srgbClr val="3333FF"/>
                </a:solidFill>
                <a:latin typeface="Times New Roman" panose="02020603050405020304" pitchFamily="18" charset="0"/>
                <a:cs typeface="Times New Roman" panose="02020603050405020304" pitchFamily="18" charset="0"/>
              </a:rPr>
            </a:br>
            <a:r>
              <a:rPr lang="tr-TR" sz="2000" dirty="0" smtClean="0">
                <a:solidFill>
                  <a:srgbClr val="3333FF"/>
                </a:solidFill>
                <a:latin typeface="Times New Roman" panose="02020603050405020304" pitchFamily="18" charset="0"/>
                <a:cs typeface="Times New Roman" panose="02020603050405020304" pitchFamily="18" charset="0"/>
              </a:rPr>
              <a:t>GİRİŞ</a:t>
            </a:r>
            <a:endParaRPr lang="tr-TR" sz="2000" dirty="0">
              <a:solidFill>
                <a:srgbClr val="3333FF"/>
              </a:solidFill>
            </a:endParaRPr>
          </a:p>
        </p:txBody>
      </p:sp>
      <p:sp>
        <p:nvSpPr>
          <p:cNvPr id="3" name="İçerik Yer Tutucusu 2">
            <a:extLst>
              <a:ext uri="{FF2B5EF4-FFF2-40B4-BE49-F238E27FC236}">
                <a16:creationId xmlns:a16="http://schemas.microsoft.com/office/drawing/2014/main" id="{A81F949A-904D-774A-876C-6FCF9AFA2C71}"/>
              </a:ext>
            </a:extLst>
          </p:cNvPr>
          <p:cNvSpPr>
            <a:spLocks noGrp="1"/>
          </p:cNvSpPr>
          <p:nvPr>
            <p:ph idx="1"/>
          </p:nvPr>
        </p:nvSpPr>
        <p:spPr>
          <a:xfrm>
            <a:off x="1077363" y="1068370"/>
            <a:ext cx="10640504" cy="3226872"/>
          </a:xfrm>
        </p:spPr>
        <p:txBody>
          <a:bodyPr>
            <a:normAutofit/>
          </a:bodyPr>
          <a:lstStyle/>
          <a:p>
            <a:r>
              <a:rPr lang="en-US" dirty="0" err="1"/>
              <a:t>Türkiye</a:t>
            </a:r>
            <a:r>
              <a:rPr lang="en-US" dirty="0"/>
              <a:t> </a:t>
            </a:r>
            <a:r>
              <a:rPr lang="en-US" dirty="0" err="1"/>
              <a:t>tarafından</a:t>
            </a:r>
            <a:r>
              <a:rPr lang="en-US" dirty="0"/>
              <a:t> </a:t>
            </a:r>
            <a:r>
              <a:rPr lang="en-US" dirty="0" err="1"/>
              <a:t>Doğu</a:t>
            </a:r>
            <a:r>
              <a:rPr lang="en-US" dirty="0"/>
              <a:t> </a:t>
            </a:r>
            <a:r>
              <a:rPr lang="en-US" dirty="0" err="1"/>
              <a:t>Akdeniz’de</a:t>
            </a:r>
            <a:r>
              <a:rPr lang="en-US" dirty="0"/>
              <a:t> 1974 </a:t>
            </a:r>
            <a:r>
              <a:rPr lang="en-US" dirty="0" err="1"/>
              <a:t>yılında</a:t>
            </a:r>
            <a:r>
              <a:rPr lang="en-US" dirty="0"/>
              <a:t> </a:t>
            </a:r>
            <a:r>
              <a:rPr lang="en-US" dirty="0" err="1"/>
              <a:t>zaruri</a:t>
            </a:r>
            <a:r>
              <a:rPr lang="en-US" dirty="0"/>
              <a:t> </a:t>
            </a:r>
            <a:r>
              <a:rPr lang="en-US" dirty="0" err="1"/>
              <a:t>olarak</a:t>
            </a:r>
            <a:r>
              <a:rPr lang="en-US" dirty="0"/>
              <a:t> </a:t>
            </a:r>
            <a:r>
              <a:rPr lang="en-US" dirty="0" err="1"/>
              <a:t>gerçekleştirilen</a:t>
            </a:r>
            <a:r>
              <a:rPr lang="en-US" dirty="0"/>
              <a:t> “</a:t>
            </a:r>
            <a:r>
              <a:rPr lang="en-US" dirty="0" err="1"/>
              <a:t>Kıbrıs</a:t>
            </a:r>
            <a:r>
              <a:rPr lang="en-US" dirty="0"/>
              <a:t> </a:t>
            </a:r>
            <a:r>
              <a:rPr lang="en-US" dirty="0" err="1"/>
              <a:t>Barış</a:t>
            </a:r>
            <a:r>
              <a:rPr lang="en-US" dirty="0"/>
              <a:t> </a:t>
            </a:r>
            <a:r>
              <a:rPr lang="en-US" dirty="0" err="1"/>
              <a:t>Harekatı</a:t>
            </a:r>
            <a:r>
              <a:rPr lang="en-US" dirty="0" smtClean="0"/>
              <a:t>”,</a:t>
            </a:r>
            <a:endParaRPr lang="tr-TR" dirty="0" smtClean="0"/>
          </a:p>
          <a:p>
            <a:r>
              <a:rPr lang="en-US" dirty="0" err="1" smtClean="0"/>
              <a:t>gerek</a:t>
            </a:r>
            <a:r>
              <a:rPr lang="en-US" dirty="0" smtClean="0"/>
              <a:t> </a:t>
            </a:r>
            <a:r>
              <a:rPr lang="en-US" dirty="0" err="1"/>
              <a:t>Türkiye</a:t>
            </a:r>
            <a:r>
              <a:rPr lang="en-US" dirty="0"/>
              <a:t> </a:t>
            </a:r>
            <a:r>
              <a:rPr lang="en-US" dirty="0" err="1"/>
              <a:t>Cumhuriyeti</a:t>
            </a:r>
            <a:r>
              <a:rPr lang="en-US" dirty="0"/>
              <a:t> </a:t>
            </a:r>
            <a:r>
              <a:rPr lang="en-US" dirty="0" err="1"/>
              <a:t>tarihinde</a:t>
            </a:r>
            <a:r>
              <a:rPr lang="en-US" dirty="0"/>
              <a:t>, </a:t>
            </a:r>
            <a:r>
              <a:rPr lang="en-US" dirty="0" err="1"/>
              <a:t>gerekse</a:t>
            </a:r>
            <a:r>
              <a:rPr lang="en-US" dirty="0"/>
              <a:t> 20. </a:t>
            </a:r>
            <a:r>
              <a:rPr lang="en-US" dirty="0" err="1"/>
              <a:t>yüzyıl</a:t>
            </a:r>
            <a:r>
              <a:rPr lang="en-US" dirty="0"/>
              <a:t> modern </a:t>
            </a:r>
            <a:r>
              <a:rPr lang="en-US" dirty="0" err="1"/>
              <a:t>savaş</a:t>
            </a:r>
            <a:r>
              <a:rPr lang="en-US" dirty="0"/>
              <a:t> </a:t>
            </a:r>
            <a:r>
              <a:rPr lang="en-US" dirty="0" err="1" smtClean="0"/>
              <a:t>tarihinde</a:t>
            </a:r>
            <a:r>
              <a:rPr lang="en-US" dirty="0" smtClean="0"/>
              <a:t>,</a:t>
            </a:r>
            <a:endParaRPr lang="tr-TR" dirty="0" smtClean="0"/>
          </a:p>
          <a:p>
            <a:r>
              <a:rPr lang="en-US" dirty="0" smtClean="0"/>
              <a:t>hem </a:t>
            </a:r>
            <a:r>
              <a:rPr lang="en-US" dirty="0" err="1"/>
              <a:t>siyasi</a:t>
            </a:r>
            <a:r>
              <a:rPr lang="en-US" dirty="0"/>
              <a:t> hem </a:t>
            </a:r>
            <a:r>
              <a:rPr lang="en-US" dirty="0" err="1"/>
              <a:t>askeri</a:t>
            </a:r>
            <a:r>
              <a:rPr lang="en-US" dirty="0"/>
              <a:t> hem de </a:t>
            </a:r>
            <a:r>
              <a:rPr lang="en-US" dirty="0" err="1"/>
              <a:t>insani</a:t>
            </a:r>
            <a:r>
              <a:rPr lang="en-US" dirty="0"/>
              <a:t> </a:t>
            </a:r>
            <a:r>
              <a:rPr lang="en-US" dirty="0" err="1"/>
              <a:t>açılardan</a:t>
            </a:r>
            <a:r>
              <a:rPr lang="en-US" dirty="0"/>
              <a:t> </a:t>
            </a:r>
            <a:r>
              <a:rPr lang="en-US" dirty="0" err="1"/>
              <a:t>çok</a:t>
            </a:r>
            <a:r>
              <a:rPr lang="en-US" dirty="0"/>
              <a:t> </a:t>
            </a:r>
            <a:r>
              <a:rPr lang="en-US" dirty="0" err="1"/>
              <a:t>önemli</a:t>
            </a:r>
            <a:r>
              <a:rPr lang="en-US" dirty="0"/>
              <a:t> </a:t>
            </a:r>
            <a:r>
              <a:rPr lang="en-US" dirty="0" err="1"/>
              <a:t>bir</a:t>
            </a:r>
            <a:r>
              <a:rPr lang="en-US" dirty="0"/>
              <a:t> </a:t>
            </a:r>
            <a:r>
              <a:rPr lang="en-US" dirty="0" err="1"/>
              <a:t>yere</a:t>
            </a:r>
            <a:r>
              <a:rPr lang="en-US" dirty="0"/>
              <a:t> </a:t>
            </a:r>
            <a:r>
              <a:rPr lang="en-US" dirty="0" err="1" smtClean="0"/>
              <a:t>sahip</a:t>
            </a:r>
            <a:r>
              <a:rPr lang="en-US" dirty="0" smtClean="0"/>
              <a:t>,</a:t>
            </a:r>
            <a:endParaRPr lang="tr-TR" dirty="0" smtClean="0"/>
          </a:p>
          <a:p>
            <a:r>
              <a:rPr lang="tr-TR" dirty="0" smtClean="0"/>
              <a:t>Bir yandan </a:t>
            </a:r>
            <a:r>
              <a:rPr lang="en-US" dirty="0" err="1" smtClean="0"/>
              <a:t>örnek</a:t>
            </a:r>
            <a:r>
              <a:rPr lang="en-US" dirty="0" smtClean="0"/>
              <a:t> </a:t>
            </a:r>
            <a:r>
              <a:rPr lang="en-US" dirty="0" err="1"/>
              <a:t>bir</a:t>
            </a:r>
            <a:r>
              <a:rPr lang="en-US" dirty="0"/>
              <a:t> “</a:t>
            </a:r>
            <a:r>
              <a:rPr lang="en-US" dirty="0" err="1"/>
              <a:t>barışı</a:t>
            </a:r>
            <a:r>
              <a:rPr lang="en-US" dirty="0"/>
              <a:t> </a:t>
            </a:r>
            <a:r>
              <a:rPr lang="en-US" dirty="0" err="1"/>
              <a:t>sağlama</a:t>
            </a:r>
            <a:r>
              <a:rPr lang="en-US" dirty="0"/>
              <a:t> </a:t>
            </a:r>
            <a:r>
              <a:rPr lang="en-US" dirty="0" err="1"/>
              <a:t>ve</a:t>
            </a:r>
            <a:r>
              <a:rPr lang="en-US" dirty="0"/>
              <a:t> </a:t>
            </a:r>
            <a:r>
              <a:rPr lang="en-US" dirty="0" err="1"/>
              <a:t>koruma</a:t>
            </a:r>
            <a:r>
              <a:rPr lang="en-US" dirty="0"/>
              <a:t>  </a:t>
            </a:r>
            <a:r>
              <a:rPr lang="en-US" dirty="0" err="1"/>
              <a:t>operasyonu</a:t>
            </a:r>
            <a:r>
              <a:rPr lang="en-US" dirty="0"/>
              <a:t>” [peace building and keeping </a:t>
            </a:r>
            <a:r>
              <a:rPr lang="en-US" dirty="0" smtClean="0"/>
              <a:t>operation]</a:t>
            </a:r>
            <a:r>
              <a:rPr lang="tr-TR" dirty="0" smtClean="0"/>
              <a:t>,</a:t>
            </a:r>
          </a:p>
          <a:p>
            <a:r>
              <a:rPr lang="tr-TR" dirty="0" smtClean="0"/>
              <a:t>Öte yandan, </a:t>
            </a:r>
            <a:r>
              <a:rPr lang="en-US" dirty="0" err="1" smtClean="0"/>
              <a:t>hayati</a:t>
            </a:r>
            <a:r>
              <a:rPr lang="en-US" dirty="0" smtClean="0"/>
              <a:t> </a:t>
            </a:r>
            <a:r>
              <a:rPr lang="en-US" dirty="0" err="1"/>
              <a:t>bir</a:t>
            </a:r>
            <a:r>
              <a:rPr lang="en-US" dirty="0"/>
              <a:t> “</a:t>
            </a:r>
            <a:r>
              <a:rPr lang="en-US" dirty="0" err="1"/>
              <a:t>insani</a:t>
            </a:r>
            <a:r>
              <a:rPr lang="en-US" dirty="0"/>
              <a:t> </a:t>
            </a:r>
            <a:r>
              <a:rPr lang="en-US" dirty="0" err="1"/>
              <a:t>yardım</a:t>
            </a:r>
            <a:r>
              <a:rPr lang="en-US" dirty="0"/>
              <a:t>” [humanitarian aid] </a:t>
            </a:r>
            <a:r>
              <a:rPr lang="en-US" dirty="0" err="1" smtClean="0"/>
              <a:t>faaliyetidir</a:t>
            </a:r>
            <a:r>
              <a:rPr lang="tr-TR" dirty="0" smtClean="0"/>
              <a:t>.</a:t>
            </a:r>
            <a:endParaRPr lang="tr-TR" sz="1400" dirty="0">
              <a:latin typeface="Times New Roman" panose="02020603050405020304" pitchFamily="18" charset="0"/>
              <a:cs typeface="Times New Roman" panose="02020603050405020304" pitchFamily="18" charset="0"/>
            </a:endParaRPr>
          </a:p>
        </p:txBody>
      </p:sp>
      <p:sp>
        <p:nvSpPr>
          <p:cNvPr id="4" name="Alt Bilgi Yer Tutucusu 3">
            <a:extLst>
              <a:ext uri="{FF2B5EF4-FFF2-40B4-BE49-F238E27FC236}">
                <a16:creationId xmlns:a16="http://schemas.microsoft.com/office/drawing/2014/main" id="{FFA3976B-3245-B202-E207-06F70861846A}"/>
              </a:ext>
            </a:extLst>
          </p:cNvPr>
          <p:cNvSpPr>
            <a:spLocks noGrp="1"/>
          </p:cNvSpPr>
          <p:nvPr>
            <p:ph type="ftr" sz="quarter" idx="11"/>
          </p:nvPr>
        </p:nvSpPr>
        <p:spPr/>
        <p:txBody>
          <a:bodyPr/>
          <a:lstStyle/>
          <a:p>
            <a:endParaRPr lang="en-US"/>
          </a:p>
        </p:txBody>
      </p:sp>
      <p:sp>
        <p:nvSpPr>
          <p:cNvPr id="5" name="Slayt Numarası Yer Tutucusu 4">
            <a:extLst>
              <a:ext uri="{FF2B5EF4-FFF2-40B4-BE49-F238E27FC236}">
                <a16:creationId xmlns:a16="http://schemas.microsoft.com/office/drawing/2014/main" id="{75B2EA7B-C806-9BEF-7CA0-9505319A6996}"/>
              </a:ext>
            </a:extLst>
          </p:cNvPr>
          <p:cNvSpPr>
            <a:spLocks noGrp="1"/>
          </p:cNvSpPr>
          <p:nvPr>
            <p:ph type="sldNum" sz="quarter" idx="12"/>
          </p:nvPr>
        </p:nvSpPr>
        <p:spPr/>
        <p:txBody>
          <a:bodyPr/>
          <a:lstStyle/>
          <a:p>
            <a:fld id="{5DEF7F31-0B8A-474A-B86C-91F381754329}" type="slidenum">
              <a:rPr lang="en-US" sz="1800" smtClean="0"/>
              <a:t>2</a:t>
            </a:fld>
            <a:endParaRPr lang="en-US" sz="1800" dirty="0"/>
          </a:p>
        </p:txBody>
      </p:sp>
      <p:pic>
        <p:nvPicPr>
          <p:cNvPr id="7" name="Resim 6"/>
          <p:cNvPicPr>
            <a:picLocks noChangeAspect="1"/>
          </p:cNvPicPr>
          <p:nvPr/>
        </p:nvPicPr>
        <p:blipFill>
          <a:blip r:embed="rId2"/>
          <a:stretch>
            <a:fillRect/>
          </a:stretch>
        </p:blipFill>
        <p:spPr>
          <a:xfrm>
            <a:off x="0" y="5304637"/>
            <a:ext cx="1313121" cy="1313121"/>
          </a:xfrm>
          <a:prstGeom prst="rect">
            <a:avLst/>
          </a:prstGeom>
        </p:spPr>
      </p:pic>
      <p:pic>
        <p:nvPicPr>
          <p:cNvPr id="8" name="Resim 7"/>
          <p:cNvPicPr>
            <a:picLocks noChangeAspect="1"/>
          </p:cNvPicPr>
          <p:nvPr/>
        </p:nvPicPr>
        <p:blipFill>
          <a:blip r:embed="rId3"/>
          <a:stretch>
            <a:fillRect/>
          </a:stretch>
        </p:blipFill>
        <p:spPr>
          <a:xfrm>
            <a:off x="1722438" y="4299745"/>
            <a:ext cx="3747030" cy="2221328"/>
          </a:xfrm>
          <a:prstGeom prst="rect">
            <a:avLst/>
          </a:prstGeom>
        </p:spPr>
      </p:pic>
      <p:pic>
        <p:nvPicPr>
          <p:cNvPr id="9" name="Resim 8"/>
          <p:cNvPicPr>
            <a:picLocks noChangeAspect="1"/>
          </p:cNvPicPr>
          <p:nvPr/>
        </p:nvPicPr>
        <p:blipFill>
          <a:blip r:embed="rId4"/>
          <a:stretch>
            <a:fillRect/>
          </a:stretch>
        </p:blipFill>
        <p:spPr>
          <a:xfrm>
            <a:off x="6812722" y="4099440"/>
            <a:ext cx="4126211" cy="2758560"/>
          </a:xfrm>
          <a:prstGeom prst="rect">
            <a:avLst/>
          </a:prstGeom>
        </p:spPr>
      </p:pic>
    </p:spTree>
    <p:extLst>
      <p:ext uri="{BB962C8B-B14F-4D97-AF65-F5344CB8AC3E}">
        <p14:creationId xmlns:p14="http://schemas.microsoft.com/office/powerpoint/2010/main" val="3028445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885EADE-51AE-43FF-F018-9A2F686527D1}"/>
              </a:ext>
            </a:extLst>
          </p:cNvPr>
          <p:cNvSpPr>
            <a:spLocks noGrp="1"/>
          </p:cNvSpPr>
          <p:nvPr>
            <p:ph idx="1"/>
          </p:nvPr>
        </p:nvSpPr>
        <p:spPr>
          <a:xfrm>
            <a:off x="1128162" y="1168401"/>
            <a:ext cx="9950103" cy="1828800"/>
          </a:xfrm>
        </p:spPr>
        <p:txBody>
          <a:bodyPr>
            <a:normAutofit/>
          </a:bodyPr>
          <a:lstStyle/>
          <a:p>
            <a:pPr marL="0" indent="0" algn="just">
              <a:spcBef>
                <a:spcPts val="0"/>
              </a:spcBef>
              <a:spcAft>
                <a:spcPts val="1000"/>
              </a:spcAft>
              <a:buNone/>
            </a:pPr>
            <a:r>
              <a:rPr lang="tr-TR" dirty="0"/>
              <a:t>1974 Kıbrıs Mutlu Barış Harekatı, Kıbrıs’ta Kıbrıslı Rumlar ve ana kara Yunanlar tarafından Kıbrıslı Türkler ile Ana Vatan </a:t>
            </a:r>
            <a:r>
              <a:rPr lang="tr-TR" dirty="0" err="1"/>
              <a:t>Türkler’ine</a:t>
            </a:r>
            <a:r>
              <a:rPr lang="tr-TR" dirty="0"/>
              <a:t> karşı 1923’ten itibaren Yunan </a:t>
            </a:r>
            <a:r>
              <a:rPr lang="tr-TR" dirty="0" err="1"/>
              <a:t>Megali</a:t>
            </a:r>
            <a:r>
              <a:rPr lang="tr-TR" dirty="0"/>
              <a:t> İdeası kapsamında artan bir yoğunlukla uygulanan terör, katliam, kıyım gibi insanlığa karşı </a:t>
            </a:r>
            <a:r>
              <a:rPr lang="tr-TR" dirty="0" err="1"/>
              <a:t>işlenne</a:t>
            </a:r>
            <a:r>
              <a:rPr lang="tr-TR" dirty="0"/>
              <a:t> birçok suç ile sonunda yapılan soykırımlar, Türkiye Cumhuriyeti’nin uluslararası antlaşmalardan doğan hak ve yetkilerle Ada’ya müdahale etmesini gerekli kıldığı için yapılan bir askeri operasyondur.</a:t>
            </a:r>
            <a:endParaRPr lang="tr-TR" dirty="0"/>
          </a:p>
        </p:txBody>
      </p:sp>
      <p:sp>
        <p:nvSpPr>
          <p:cNvPr id="5" name="Alt Bilgi Yer Tutucusu 4">
            <a:extLst>
              <a:ext uri="{FF2B5EF4-FFF2-40B4-BE49-F238E27FC236}">
                <a16:creationId xmlns:a16="http://schemas.microsoft.com/office/drawing/2014/main" id="{3F69EE27-587A-DBCB-A066-08B90E3A1BE7}"/>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1CB7A4E0-B485-FB05-7722-C1667A28FC01}"/>
              </a:ext>
            </a:extLst>
          </p:cNvPr>
          <p:cNvSpPr>
            <a:spLocks noGrp="1"/>
          </p:cNvSpPr>
          <p:nvPr>
            <p:ph type="sldNum" sz="quarter" idx="12"/>
          </p:nvPr>
        </p:nvSpPr>
        <p:spPr/>
        <p:txBody>
          <a:bodyPr/>
          <a:lstStyle/>
          <a:p>
            <a:fld id="{5DEF7F31-0B8A-474A-B86C-91F381754329}" type="slidenum">
              <a:rPr lang="en-US" sz="1800" smtClean="0"/>
              <a:t>3</a:t>
            </a:fld>
            <a:endParaRPr lang="en-US" sz="1800" dirty="0"/>
          </a:p>
        </p:txBody>
      </p:sp>
      <p:sp>
        <p:nvSpPr>
          <p:cNvPr id="9" name="Başlık 1">
            <a:extLst>
              <a:ext uri="{FF2B5EF4-FFF2-40B4-BE49-F238E27FC236}">
                <a16:creationId xmlns:a16="http://schemas.microsoft.com/office/drawing/2014/main" id="{AE6ED2DD-781C-CFF0-7AB5-A5E91DDE50D5}"/>
              </a:ext>
            </a:extLst>
          </p:cNvPr>
          <p:cNvSpPr txBox="1">
            <a:spLocks/>
          </p:cNvSpPr>
          <p:nvPr/>
        </p:nvSpPr>
        <p:spPr>
          <a:xfrm>
            <a:off x="1253230" y="194438"/>
            <a:ext cx="9950103" cy="782299"/>
          </a:xfrm>
          <a:prstGeom prst="rect">
            <a:avLst/>
          </a:prstGeom>
        </p:spPr>
        <p:txBody>
          <a:bodyPr vert="horz" lIns="91440" tIns="45720" rIns="91440" bIns="45720" rtlCol="0" anchor="b">
            <a:normAutofit/>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pPr algn="ctr"/>
            <a:r>
              <a:rPr lang="tr-TR" sz="2000" dirty="0" smtClean="0">
                <a:solidFill>
                  <a:srgbClr val="3333FF"/>
                </a:solidFill>
                <a:latin typeface="Times New Roman" panose="02020603050405020304" pitchFamily="18" charset="0"/>
                <a:cs typeface="Times New Roman" panose="02020603050405020304" pitchFamily="18" charset="0"/>
              </a:rPr>
              <a:t>1974 Kıbrıs Mutlu Barış Harekatı’nda Türk Deniz Kuvvetleri ve Deniz Cephesi</a:t>
            </a:r>
            <a:br>
              <a:rPr lang="tr-TR" sz="2000" dirty="0" smtClean="0">
                <a:solidFill>
                  <a:srgbClr val="3333FF"/>
                </a:solidFill>
                <a:latin typeface="Times New Roman" panose="02020603050405020304" pitchFamily="18" charset="0"/>
                <a:cs typeface="Times New Roman" panose="02020603050405020304" pitchFamily="18" charset="0"/>
              </a:rPr>
            </a:br>
            <a:r>
              <a:rPr lang="tr-TR" sz="2000" dirty="0" smtClean="0">
                <a:solidFill>
                  <a:srgbClr val="3333FF"/>
                </a:solidFill>
                <a:latin typeface="Times New Roman" panose="02020603050405020304" pitchFamily="18" charset="0"/>
                <a:cs typeface="Times New Roman" panose="02020603050405020304" pitchFamily="18" charset="0"/>
              </a:rPr>
              <a:t>GİRİŞ</a:t>
            </a:r>
            <a:endParaRPr lang="tr-TR" sz="2000" dirty="0">
              <a:solidFill>
                <a:srgbClr val="3333FF"/>
              </a:solidFill>
            </a:endParaRPr>
          </a:p>
        </p:txBody>
      </p:sp>
      <p:pic>
        <p:nvPicPr>
          <p:cNvPr id="10" name="Resim 9"/>
          <p:cNvPicPr>
            <a:picLocks noChangeAspect="1"/>
          </p:cNvPicPr>
          <p:nvPr/>
        </p:nvPicPr>
        <p:blipFill>
          <a:blip r:embed="rId2"/>
          <a:stretch>
            <a:fillRect/>
          </a:stretch>
        </p:blipFill>
        <p:spPr>
          <a:xfrm>
            <a:off x="2599267" y="3078798"/>
            <a:ext cx="6324600" cy="3557587"/>
          </a:xfrm>
          <a:prstGeom prst="rect">
            <a:avLst/>
          </a:prstGeom>
        </p:spPr>
      </p:pic>
      <p:pic>
        <p:nvPicPr>
          <p:cNvPr id="11" name="Resim 10"/>
          <p:cNvPicPr>
            <a:picLocks noChangeAspect="1"/>
          </p:cNvPicPr>
          <p:nvPr/>
        </p:nvPicPr>
        <p:blipFill>
          <a:blip r:embed="rId3"/>
          <a:stretch>
            <a:fillRect/>
          </a:stretch>
        </p:blipFill>
        <p:spPr>
          <a:xfrm>
            <a:off x="0" y="5304637"/>
            <a:ext cx="1313121" cy="1313121"/>
          </a:xfrm>
          <a:prstGeom prst="rect">
            <a:avLst/>
          </a:prstGeom>
        </p:spPr>
      </p:pic>
    </p:spTree>
    <p:extLst>
      <p:ext uri="{BB962C8B-B14F-4D97-AF65-F5344CB8AC3E}">
        <p14:creationId xmlns:p14="http://schemas.microsoft.com/office/powerpoint/2010/main" val="1465366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etin kutusu 16">
            <a:extLst>
              <a:ext uri="{FF2B5EF4-FFF2-40B4-BE49-F238E27FC236}">
                <a16:creationId xmlns:a16="http://schemas.microsoft.com/office/drawing/2014/main" id="{FE5563DB-D470-E070-BD97-77D397220CC6}"/>
              </a:ext>
            </a:extLst>
          </p:cNvPr>
          <p:cNvSpPr txBox="1"/>
          <p:nvPr/>
        </p:nvSpPr>
        <p:spPr>
          <a:xfrm>
            <a:off x="1313121" y="1155822"/>
            <a:ext cx="10122527" cy="2389821"/>
          </a:xfrm>
          <a:prstGeom prst="rect">
            <a:avLst/>
          </a:prstGeom>
          <a:noFill/>
        </p:spPr>
        <p:txBody>
          <a:bodyPr wrap="square" rtlCol="0">
            <a:spAutoFit/>
          </a:bodyPr>
          <a:lstStyle/>
          <a:p>
            <a:pPr algn="just">
              <a:lnSpc>
                <a:spcPct val="120000"/>
              </a:lnSpc>
              <a:spcAft>
                <a:spcPts val="1000"/>
              </a:spcAft>
            </a:pPr>
            <a:r>
              <a:rPr lang="it-IT" dirty="0"/>
              <a:t>Ancak, Kıbrıs’ın bir ada olması, bundan dolayı bu adaya yönelik olarak adanın kara ülkesinde gerçekleştirilecek kara harekatına katılacak kara birliklerinin adaya intikali için kesintisiz deniz geçişleri, bunların karaya çıkışlarının amfibi çıkarma harekatı ile gerçekleşmesi ve tüm bunlara ilaveten, adada sürdürülecek kara ve hava operasyonlarının bir yandan denizden atış desteği desteklenirken, öte yandan denizden abluka harekatı ile yabancı deniz güçlerinin adaya ulaşmalarının engellenmesi gerekliliği, 1974 Kıbrıs Barış Harekatı’nın o dönemde Türk askeri deniz gücüne büyük bir önem ve yük düşmesine yol açmıştır</a:t>
            </a:r>
            <a:r>
              <a:rPr lang="it-IT" dirty="0" smtClean="0"/>
              <a:t>.</a:t>
            </a:r>
            <a:endParaRPr lang="en-US" dirty="0">
              <a:latin typeface="Times New Roman" panose="02020603050405020304" pitchFamily="18" charset="0"/>
              <a:cs typeface="Times New Roman" panose="02020603050405020304" pitchFamily="18" charset="0"/>
            </a:endParaRPr>
          </a:p>
        </p:txBody>
      </p:sp>
      <p:sp>
        <p:nvSpPr>
          <p:cNvPr id="3" name="Alt Bilgi Yer Tutucusu 2">
            <a:extLst>
              <a:ext uri="{FF2B5EF4-FFF2-40B4-BE49-F238E27FC236}">
                <a16:creationId xmlns:a16="http://schemas.microsoft.com/office/drawing/2014/main" id="{5BB402ED-A4A7-D6CB-118E-D2D5EF0246EE}"/>
              </a:ext>
            </a:extLst>
          </p:cNvPr>
          <p:cNvSpPr>
            <a:spLocks noGrp="1"/>
          </p:cNvSpPr>
          <p:nvPr>
            <p:ph type="ftr" sz="quarter" idx="11"/>
          </p:nvPr>
        </p:nvSpPr>
        <p:spPr/>
        <p:txBody>
          <a:bodyPr/>
          <a:lstStyle/>
          <a:p>
            <a:endParaRPr lang="en-US" dirty="0"/>
          </a:p>
        </p:txBody>
      </p:sp>
      <p:sp>
        <p:nvSpPr>
          <p:cNvPr id="4" name="Slayt Numarası Yer Tutucusu 3">
            <a:extLst>
              <a:ext uri="{FF2B5EF4-FFF2-40B4-BE49-F238E27FC236}">
                <a16:creationId xmlns:a16="http://schemas.microsoft.com/office/drawing/2014/main" id="{9C00123B-FC05-ABFE-769E-08F0D21AA0F6}"/>
              </a:ext>
            </a:extLst>
          </p:cNvPr>
          <p:cNvSpPr>
            <a:spLocks noGrp="1"/>
          </p:cNvSpPr>
          <p:nvPr>
            <p:ph type="sldNum" sz="quarter" idx="12"/>
          </p:nvPr>
        </p:nvSpPr>
        <p:spPr/>
        <p:txBody>
          <a:bodyPr/>
          <a:lstStyle/>
          <a:p>
            <a:fld id="{5DEF7F31-0B8A-474A-B86C-91F381754329}" type="slidenum">
              <a:rPr lang="en-US" sz="1800" smtClean="0"/>
              <a:t>4</a:t>
            </a:fld>
            <a:endParaRPr lang="en-US" sz="1800" dirty="0"/>
          </a:p>
        </p:txBody>
      </p:sp>
      <p:pic>
        <p:nvPicPr>
          <p:cNvPr id="18" name="Resim 17"/>
          <p:cNvPicPr>
            <a:picLocks noChangeAspect="1"/>
          </p:cNvPicPr>
          <p:nvPr/>
        </p:nvPicPr>
        <p:blipFill>
          <a:blip r:embed="rId2"/>
          <a:stretch>
            <a:fillRect/>
          </a:stretch>
        </p:blipFill>
        <p:spPr>
          <a:xfrm>
            <a:off x="0" y="5304637"/>
            <a:ext cx="1313121" cy="1313121"/>
          </a:xfrm>
          <a:prstGeom prst="rect">
            <a:avLst/>
          </a:prstGeom>
        </p:spPr>
      </p:pic>
      <p:sp>
        <p:nvSpPr>
          <p:cNvPr id="19" name="Başlık 1">
            <a:extLst>
              <a:ext uri="{FF2B5EF4-FFF2-40B4-BE49-F238E27FC236}">
                <a16:creationId xmlns:a16="http://schemas.microsoft.com/office/drawing/2014/main" id="{AE6ED2DD-781C-CFF0-7AB5-A5E91DDE50D5}"/>
              </a:ext>
            </a:extLst>
          </p:cNvPr>
          <p:cNvSpPr txBox="1">
            <a:spLocks/>
          </p:cNvSpPr>
          <p:nvPr/>
        </p:nvSpPr>
        <p:spPr>
          <a:xfrm>
            <a:off x="1253230" y="194438"/>
            <a:ext cx="9950103" cy="782299"/>
          </a:xfrm>
          <a:prstGeom prst="rect">
            <a:avLst/>
          </a:prstGeom>
        </p:spPr>
        <p:txBody>
          <a:bodyPr vert="horz" lIns="91440" tIns="45720" rIns="91440" bIns="45720" rtlCol="0" anchor="b">
            <a:normAutofit/>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pPr algn="ctr"/>
            <a:r>
              <a:rPr lang="tr-TR" sz="2000" dirty="0" smtClean="0">
                <a:solidFill>
                  <a:srgbClr val="3333FF"/>
                </a:solidFill>
                <a:latin typeface="Times New Roman" panose="02020603050405020304" pitchFamily="18" charset="0"/>
                <a:cs typeface="Times New Roman" panose="02020603050405020304" pitchFamily="18" charset="0"/>
              </a:rPr>
              <a:t>1974 Kıbrıs Mutlu Barış Harekatı’nda Türk Deniz Kuvvetleri ve Deniz Cephesi</a:t>
            </a:r>
            <a:br>
              <a:rPr lang="tr-TR" sz="2000" dirty="0" smtClean="0">
                <a:solidFill>
                  <a:srgbClr val="3333FF"/>
                </a:solidFill>
                <a:latin typeface="Times New Roman" panose="02020603050405020304" pitchFamily="18" charset="0"/>
                <a:cs typeface="Times New Roman" panose="02020603050405020304" pitchFamily="18" charset="0"/>
              </a:rPr>
            </a:br>
            <a:r>
              <a:rPr lang="tr-TR" sz="2000" dirty="0" smtClean="0">
                <a:solidFill>
                  <a:srgbClr val="3333FF"/>
                </a:solidFill>
                <a:latin typeface="Times New Roman" panose="02020603050405020304" pitchFamily="18" charset="0"/>
                <a:cs typeface="Times New Roman" panose="02020603050405020304" pitchFamily="18" charset="0"/>
              </a:rPr>
              <a:t>GİRİŞ - GELİŞME</a:t>
            </a:r>
            <a:endParaRPr lang="tr-TR" sz="2000" dirty="0">
              <a:solidFill>
                <a:srgbClr val="3333FF"/>
              </a:solidFill>
            </a:endParaRPr>
          </a:p>
        </p:txBody>
      </p:sp>
      <p:pic>
        <p:nvPicPr>
          <p:cNvPr id="10" name="Resim 9"/>
          <p:cNvPicPr>
            <a:picLocks noChangeAspect="1"/>
          </p:cNvPicPr>
          <p:nvPr/>
        </p:nvPicPr>
        <p:blipFill>
          <a:blip r:embed="rId3"/>
          <a:stretch>
            <a:fillRect/>
          </a:stretch>
        </p:blipFill>
        <p:spPr>
          <a:xfrm>
            <a:off x="1253230" y="3698019"/>
            <a:ext cx="3370925" cy="2658331"/>
          </a:xfrm>
          <a:prstGeom prst="rect">
            <a:avLst/>
          </a:prstGeom>
        </p:spPr>
      </p:pic>
      <p:pic>
        <p:nvPicPr>
          <p:cNvPr id="11" name="Resim 10"/>
          <p:cNvPicPr>
            <a:picLocks noChangeAspect="1"/>
          </p:cNvPicPr>
          <p:nvPr/>
        </p:nvPicPr>
        <p:blipFill>
          <a:blip r:embed="rId4"/>
          <a:stretch>
            <a:fillRect/>
          </a:stretch>
        </p:blipFill>
        <p:spPr>
          <a:xfrm>
            <a:off x="4819512" y="4185243"/>
            <a:ext cx="3889585" cy="2432515"/>
          </a:xfrm>
          <a:prstGeom prst="rect">
            <a:avLst/>
          </a:prstGeom>
        </p:spPr>
      </p:pic>
      <p:pic>
        <p:nvPicPr>
          <p:cNvPr id="20" name="Resim 19"/>
          <p:cNvPicPr>
            <a:picLocks noChangeAspect="1"/>
          </p:cNvPicPr>
          <p:nvPr/>
        </p:nvPicPr>
        <p:blipFill>
          <a:blip r:embed="rId5"/>
          <a:stretch>
            <a:fillRect/>
          </a:stretch>
        </p:blipFill>
        <p:spPr>
          <a:xfrm>
            <a:off x="8729064" y="3366129"/>
            <a:ext cx="3486424" cy="2035371"/>
          </a:xfrm>
          <a:prstGeom prst="rect">
            <a:avLst/>
          </a:prstGeom>
        </p:spPr>
      </p:pic>
    </p:spTree>
    <p:extLst>
      <p:ext uri="{BB962C8B-B14F-4D97-AF65-F5344CB8AC3E}">
        <p14:creationId xmlns:p14="http://schemas.microsoft.com/office/powerpoint/2010/main" val="3011758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6B71382-6332-0B73-1EB0-15DFE4AAED2D}"/>
              </a:ext>
            </a:extLst>
          </p:cNvPr>
          <p:cNvSpPr>
            <a:spLocks noGrp="1"/>
          </p:cNvSpPr>
          <p:nvPr>
            <p:ph idx="1"/>
          </p:nvPr>
        </p:nvSpPr>
        <p:spPr>
          <a:xfrm>
            <a:off x="1296188" y="1260920"/>
            <a:ext cx="9950103" cy="1856817"/>
          </a:xfrm>
        </p:spPr>
        <p:txBody>
          <a:bodyPr/>
          <a:lstStyle/>
          <a:p>
            <a:pPr marL="0" indent="0" algn="just">
              <a:buNone/>
            </a:pPr>
            <a:r>
              <a:rPr lang="it-IT" dirty="0"/>
              <a:t>1974 Kıbrıs Barış Harekatı öncesi Türk Deniz Kuvvetleri’nin, ana vurucu suüstü unsuru olarak çoğunlukla ABD yapımı muhrip ve korvetlerden oluşan Harp Filosu Komutanlığı’na ilave olarak, hücumbot, mayın, denizaltı, lojistik ve deniz-hava filo komutanlıkları yüzer, dalar ve uçar unsurlarından oluşan ve bölgesinde hayli etkin bir deniz gücünden müteşekkil olduğunu söylemek mümkündür.</a:t>
            </a:r>
            <a:endParaRPr lang="tr-TR" dirty="0"/>
          </a:p>
        </p:txBody>
      </p:sp>
      <p:sp>
        <p:nvSpPr>
          <p:cNvPr id="4" name="Alt Bilgi Yer Tutucusu 3">
            <a:extLst>
              <a:ext uri="{FF2B5EF4-FFF2-40B4-BE49-F238E27FC236}">
                <a16:creationId xmlns:a16="http://schemas.microsoft.com/office/drawing/2014/main" id="{8CAF72E5-4AC7-9235-F5EA-5B44F9BC73E5}"/>
              </a:ext>
            </a:extLst>
          </p:cNvPr>
          <p:cNvSpPr>
            <a:spLocks noGrp="1"/>
          </p:cNvSpPr>
          <p:nvPr>
            <p:ph type="ftr" sz="quarter" idx="11"/>
          </p:nvPr>
        </p:nvSpPr>
        <p:spPr/>
        <p:txBody>
          <a:bodyPr/>
          <a:lstStyle/>
          <a:p>
            <a:endParaRPr lang="en-US"/>
          </a:p>
        </p:txBody>
      </p:sp>
      <p:sp>
        <p:nvSpPr>
          <p:cNvPr id="5" name="Slayt Numarası Yer Tutucusu 4">
            <a:extLst>
              <a:ext uri="{FF2B5EF4-FFF2-40B4-BE49-F238E27FC236}">
                <a16:creationId xmlns:a16="http://schemas.microsoft.com/office/drawing/2014/main" id="{FD19F02D-B6AC-6167-3337-D61FDAFC59C9}"/>
              </a:ext>
            </a:extLst>
          </p:cNvPr>
          <p:cNvSpPr>
            <a:spLocks noGrp="1"/>
          </p:cNvSpPr>
          <p:nvPr>
            <p:ph type="sldNum" sz="quarter" idx="12"/>
          </p:nvPr>
        </p:nvSpPr>
        <p:spPr/>
        <p:txBody>
          <a:bodyPr/>
          <a:lstStyle/>
          <a:p>
            <a:fld id="{5DEF7F31-0B8A-474A-B86C-91F381754329}" type="slidenum">
              <a:rPr lang="en-US" smtClean="0"/>
              <a:t>5</a:t>
            </a:fld>
            <a:endParaRPr lang="en-US"/>
          </a:p>
        </p:txBody>
      </p:sp>
      <p:pic>
        <p:nvPicPr>
          <p:cNvPr id="7" name="Resim 6"/>
          <p:cNvPicPr>
            <a:picLocks noChangeAspect="1"/>
          </p:cNvPicPr>
          <p:nvPr/>
        </p:nvPicPr>
        <p:blipFill>
          <a:blip r:embed="rId2"/>
          <a:stretch>
            <a:fillRect/>
          </a:stretch>
        </p:blipFill>
        <p:spPr>
          <a:xfrm>
            <a:off x="0" y="5304637"/>
            <a:ext cx="1313121" cy="1313121"/>
          </a:xfrm>
          <a:prstGeom prst="rect">
            <a:avLst/>
          </a:prstGeom>
        </p:spPr>
      </p:pic>
      <p:sp>
        <p:nvSpPr>
          <p:cNvPr id="9" name="Başlık 1">
            <a:extLst>
              <a:ext uri="{FF2B5EF4-FFF2-40B4-BE49-F238E27FC236}">
                <a16:creationId xmlns:a16="http://schemas.microsoft.com/office/drawing/2014/main" id="{AE6ED2DD-781C-CFF0-7AB5-A5E91DDE50D5}"/>
              </a:ext>
            </a:extLst>
          </p:cNvPr>
          <p:cNvSpPr txBox="1">
            <a:spLocks/>
          </p:cNvSpPr>
          <p:nvPr/>
        </p:nvSpPr>
        <p:spPr>
          <a:xfrm>
            <a:off x="1253230" y="194438"/>
            <a:ext cx="9950103" cy="782299"/>
          </a:xfrm>
          <a:prstGeom prst="rect">
            <a:avLst/>
          </a:prstGeom>
        </p:spPr>
        <p:txBody>
          <a:bodyPr vert="horz" lIns="91440" tIns="45720" rIns="91440" bIns="45720" rtlCol="0" anchor="b">
            <a:normAutofit/>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pPr algn="ctr"/>
            <a:r>
              <a:rPr lang="tr-TR" sz="2000" dirty="0" smtClean="0">
                <a:solidFill>
                  <a:srgbClr val="3333FF"/>
                </a:solidFill>
                <a:latin typeface="Times New Roman" panose="02020603050405020304" pitchFamily="18" charset="0"/>
                <a:cs typeface="Times New Roman" panose="02020603050405020304" pitchFamily="18" charset="0"/>
              </a:rPr>
              <a:t>1974 Kıbrıs Mutlu Barış Harekatı’nda Türk Deniz Kuvvetleri ve Deniz Cephesi</a:t>
            </a:r>
            <a:br>
              <a:rPr lang="tr-TR" sz="2000" dirty="0" smtClean="0">
                <a:solidFill>
                  <a:srgbClr val="3333FF"/>
                </a:solidFill>
                <a:latin typeface="Times New Roman" panose="02020603050405020304" pitchFamily="18" charset="0"/>
                <a:cs typeface="Times New Roman" panose="02020603050405020304" pitchFamily="18" charset="0"/>
              </a:rPr>
            </a:br>
            <a:r>
              <a:rPr lang="tr-TR" sz="2000" dirty="0" smtClean="0">
                <a:solidFill>
                  <a:srgbClr val="3333FF"/>
                </a:solidFill>
                <a:latin typeface="Times New Roman" panose="02020603050405020304" pitchFamily="18" charset="0"/>
                <a:cs typeface="Times New Roman" panose="02020603050405020304" pitchFamily="18" charset="0"/>
              </a:rPr>
              <a:t>İNCELEME</a:t>
            </a:r>
            <a:endParaRPr lang="tr-TR" sz="2000" dirty="0">
              <a:solidFill>
                <a:srgbClr val="3333FF"/>
              </a:solidFill>
            </a:endParaRPr>
          </a:p>
        </p:txBody>
      </p:sp>
      <p:pic>
        <p:nvPicPr>
          <p:cNvPr id="10" name="Resim 9"/>
          <p:cNvPicPr>
            <a:picLocks noChangeAspect="1"/>
          </p:cNvPicPr>
          <p:nvPr/>
        </p:nvPicPr>
        <p:blipFill>
          <a:blip r:embed="rId3"/>
          <a:stretch>
            <a:fillRect/>
          </a:stretch>
        </p:blipFill>
        <p:spPr>
          <a:xfrm>
            <a:off x="1505034" y="3534507"/>
            <a:ext cx="4766205" cy="2786296"/>
          </a:xfrm>
          <a:prstGeom prst="rect">
            <a:avLst/>
          </a:prstGeom>
        </p:spPr>
      </p:pic>
      <p:pic>
        <p:nvPicPr>
          <p:cNvPr id="11" name="Resim 10"/>
          <p:cNvPicPr>
            <a:picLocks noChangeAspect="1"/>
          </p:cNvPicPr>
          <p:nvPr/>
        </p:nvPicPr>
        <p:blipFill>
          <a:blip r:embed="rId4"/>
          <a:stretch>
            <a:fillRect/>
          </a:stretch>
        </p:blipFill>
        <p:spPr>
          <a:xfrm>
            <a:off x="6832170" y="3189724"/>
            <a:ext cx="4373098" cy="3131079"/>
          </a:xfrm>
          <a:prstGeom prst="rect">
            <a:avLst/>
          </a:prstGeom>
        </p:spPr>
      </p:pic>
    </p:spTree>
    <p:extLst>
      <p:ext uri="{BB962C8B-B14F-4D97-AF65-F5344CB8AC3E}">
        <p14:creationId xmlns:p14="http://schemas.microsoft.com/office/powerpoint/2010/main" val="2963223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DCD79CED-5B42-D06A-50FF-C14016A6ABE5}"/>
              </a:ext>
            </a:extLst>
          </p:cNvPr>
          <p:cNvSpPr>
            <a:spLocks noGrp="1"/>
          </p:cNvSpPr>
          <p:nvPr>
            <p:ph type="ftr" sz="quarter" idx="11"/>
          </p:nvPr>
        </p:nvSpPr>
        <p:spPr/>
        <p:txBody>
          <a:bodyPr/>
          <a:lstStyle/>
          <a:p>
            <a:endParaRPr lang="en-US"/>
          </a:p>
        </p:txBody>
      </p:sp>
      <p:sp>
        <p:nvSpPr>
          <p:cNvPr id="4" name="Slayt Numarası Yer Tutucusu 3">
            <a:extLst>
              <a:ext uri="{FF2B5EF4-FFF2-40B4-BE49-F238E27FC236}">
                <a16:creationId xmlns:a16="http://schemas.microsoft.com/office/drawing/2014/main" id="{4DEE5EB6-B6E0-7FAF-1EBC-341C92A9A4DE}"/>
              </a:ext>
            </a:extLst>
          </p:cNvPr>
          <p:cNvSpPr>
            <a:spLocks noGrp="1"/>
          </p:cNvSpPr>
          <p:nvPr>
            <p:ph type="sldNum" sz="quarter" idx="12"/>
          </p:nvPr>
        </p:nvSpPr>
        <p:spPr/>
        <p:txBody>
          <a:bodyPr/>
          <a:lstStyle/>
          <a:p>
            <a:fld id="{5DEF7F31-0B8A-474A-B86C-91F381754329}" type="slidenum">
              <a:rPr lang="en-US" sz="1800" smtClean="0"/>
              <a:t>6</a:t>
            </a:fld>
            <a:endParaRPr lang="en-US" sz="1800" dirty="0"/>
          </a:p>
        </p:txBody>
      </p:sp>
      <p:pic>
        <p:nvPicPr>
          <p:cNvPr id="12" name="Resim 11"/>
          <p:cNvPicPr>
            <a:picLocks noChangeAspect="1"/>
          </p:cNvPicPr>
          <p:nvPr/>
        </p:nvPicPr>
        <p:blipFill>
          <a:blip r:embed="rId2"/>
          <a:stretch>
            <a:fillRect/>
          </a:stretch>
        </p:blipFill>
        <p:spPr>
          <a:xfrm>
            <a:off x="0" y="5304637"/>
            <a:ext cx="1313121" cy="1313121"/>
          </a:xfrm>
          <a:prstGeom prst="rect">
            <a:avLst/>
          </a:prstGeom>
        </p:spPr>
      </p:pic>
      <p:sp>
        <p:nvSpPr>
          <p:cNvPr id="15" name="İçerik Yer Tutucusu 2">
            <a:extLst>
              <a:ext uri="{FF2B5EF4-FFF2-40B4-BE49-F238E27FC236}">
                <a16:creationId xmlns:a16="http://schemas.microsoft.com/office/drawing/2014/main" id="{16B71382-6332-0B73-1EB0-15DFE4AAED2D}"/>
              </a:ext>
            </a:extLst>
          </p:cNvPr>
          <p:cNvSpPr>
            <a:spLocks noGrp="1"/>
          </p:cNvSpPr>
          <p:nvPr>
            <p:ph idx="1"/>
          </p:nvPr>
        </p:nvSpPr>
        <p:spPr>
          <a:xfrm>
            <a:off x="1296188" y="1260920"/>
            <a:ext cx="9950103" cy="2176547"/>
          </a:xfrm>
        </p:spPr>
        <p:txBody>
          <a:bodyPr>
            <a:noAutofit/>
          </a:bodyPr>
          <a:lstStyle/>
          <a:p>
            <a:pPr marL="0" indent="0" algn="just">
              <a:buNone/>
            </a:pPr>
            <a:r>
              <a:rPr lang="it-IT" dirty="0"/>
              <a:t>1974 Kıbrıs Barış Harekatı, kara ve hava cephelerinde olduğu gibi, deniz cephesinde de Türk Deniz Kuvvetleri için hayli başarılı bir operasyonlar manzumesini oluşturur. Öncelikle şunu vurgulamak gerekir ki, Türk Silahlı Kuvvetleri tarafından icra edilen 1974 Kıbrıs Barış Harekatı, II. Dünya Savaşı’nda ABD, İngiltere, Kanada gibi müttefik devletlerce Fransa’nın Normandiya kıyılarına icra edilen tarihin o güne değin gördüğü en büyük amfibi harekattan sonra, bir devlet tarafından ve de tek başına gerçekleştirilmiş en kapsamlı ve başarılı amfibi çıkarma harekatıdır.</a:t>
            </a:r>
            <a:endParaRPr lang="tr-TR" dirty="0"/>
          </a:p>
        </p:txBody>
      </p:sp>
      <p:sp>
        <p:nvSpPr>
          <p:cNvPr id="16" name="Başlık 1">
            <a:extLst>
              <a:ext uri="{FF2B5EF4-FFF2-40B4-BE49-F238E27FC236}">
                <a16:creationId xmlns:a16="http://schemas.microsoft.com/office/drawing/2014/main" id="{AE6ED2DD-781C-CFF0-7AB5-A5E91DDE50D5}"/>
              </a:ext>
            </a:extLst>
          </p:cNvPr>
          <p:cNvSpPr txBox="1">
            <a:spLocks/>
          </p:cNvSpPr>
          <p:nvPr/>
        </p:nvSpPr>
        <p:spPr>
          <a:xfrm>
            <a:off x="1253230" y="194438"/>
            <a:ext cx="9950103" cy="782299"/>
          </a:xfrm>
          <a:prstGeom prst="rect">
            <a:avLst/>
          </a:prstGeom>
        </p:spPr>
        <p:txBody>
          <a:bodyPr vert="horz" lIns="91440" tIns="45720" rIns="91440" bIns="45720" rtlCol="0" anchor="b">
            <a:normAutofit/>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pPr algn="ctr"/>
            <a:r>
              <a:rPr lang="tr-TR" sz="2000" dirty="0" smtClean="0">
                <a:solidFill>
                  <a:srgbClr val="3333FF"/>
                </a:solidFill>
                <a:latin typeface="Times New Roman" panose="02020603050405020304" pitchFamily="18" charset="0"/>
                <a:cs typeface="Times New Roman" panose="02020603050405020304" pitchFamily="18" charset="0"/>
              </a:rPr>
              <a:t>1974 Kıbrıs Mutlu Barış Harekatı’nda Türk Deniz Kuvvetleri ve Deniz Cephesi</a:t>
            </a:r>
            <a:br>
              <a:rPr lang="tr-TR" sz="2000" dirty="0" smtClean="0">
                <a:solidFill>
                  <a:srgbClr val="3333FF"/>
                </a:solidFill>
                <a:latin typeface="Times New Roman" panose="02020603050405020304" pitchFamily="18" charset="0"/>
                <a:cs typeface="Times New Roman" panose="02020603050405020304" pitchFamily="18" charset="0"/>
              </a:rPr>
            </a:br>
            <a:r>
              <a:rPr lang="tr-TR" sz="2000" dirty="0" smtClean="0">
                <a:solidFill>
                  <a:srgbClr val="3333FF"/>
                </a:solidFill>
                <a:latin typeface="Times New Roman" panose="02020603050405020304" pitchFamily="18" charset="0"/>
                <a:cs typeface="Times New Roman" panose="02020603050405020304" pitchFamily="18" charset="0"/>
              </a:rPr>
              <a:t>İNCELEME</a:t>
            </a:r>
            <a:endParaRPr lang="tr-TR" sz="2000" dirty="0">
              <a:solidFill>
                <a:srgbClr val="3333FF"/>
              </a:solidFill>
            </a:endParaRPr>
          </a:p>
        </p:txBody>
      </p:sp>
      <p:pic>
        <p:nvPicPr>
          <p:cNvPr id="17" name="Resim 16"/>
          <p:cNvPicPr>
            <a:picLocks noChangeAspect="1"/>
          </p:cNvPicPr>
          <p:nvPr/>
        </p:nvPicPr>
        <p:blipFill>
          <a:blip r:embed="rId3"/>
          <a:stretch>
            <a:fillRect/>
          </a:stretch>
        </p:blipFill>
        <p:spPr>
          <a:xfrm>
            <a:off x="1253230" y="3437467"/>
            <a:ext cx="3491566" cy="2599399"/>
          </a:xfrm>
          <a:prstGeom prst="rect">
            <a:avLst/>
          </a:prstGeom>
        </p:spPr>
      </p:pic>
      <p:pic>
        <p:nvPicPr>
          <p:cNvPr id="18" name="Resim 17"/>
          <p:cNvPicPr>
            <a:picLocks noChangeAspect="1"/>
          </p:cNvPicPr>
          <p:nvPr/>
        </p:nvPicPr>
        <p:blipFill>
          <a:blip r:embed="rId4"/>
          <a:stretch>
            <a:fillRect/>
          </a:stretch>
        </p:blipFill>
        <p:spPr>
          <a:xfrm>
            <a:off x="9066442" y="3379128"/>
            <a:ext cx="2878352" cy="3478872"/>
          </a:xfrm>
          <a:prstGeom prst="rect">
            <a:avLst/>
          </a:prstGeom>
        </p:spPr>
      </p:pic>
      <p:pic>
        <p:nvPicPr>
          <p:cNvPr id="20" name="Resim 19"/>
          <p:cNvPicPr>
            <a:picLocks noChangeAspect="1"/>
          </p:cNvPicPr>
          <p:nvPr/>
        </p:nvPicPr>
        <p:blipFill>
          <a:blip r:embed="rId5"/>
          <a:stretch>
            <a:fillRect/>
          </a:stretch>
        </p:blipFill>
        <p:spPr>
          <a:xfrm>
            <a:off x="5121927" y="4071172"/>
            <a:ext cx="3567384" cy="2153122"/>
          </a:xfrm>
          <a:prstGeom prst="rect">
            <a:avLst/>
          </a:prstGeom>
        </p:spPr>
      </p:pic>
    </p:spTree>
    <p:extLst>
      <p:ext uri="{BB962C8B-B14F-4D97-AF65-F5344CB8AC3E}">
        <p14:creationId xmlns:p14="http://schemas.microsoft.com/office/powerpoint/2010/main" val="2329133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DCD79CED-5B42-D06A-50FF-C14016A6ABE5}"/>
              </a:ext>
            </a:extLst>
          </p:cNvPr>
          <p:cNvSpPr>
            <a:spLocks noGrp="1"/>
          </p:cNvSpPr>
          <p:nvPr>
            <p:ph type="ftr" sz="quarter" idx="11"/>
          </p:nvPr>
        </p:nvSpPr>
        <p:spPr/>
        <p:txBody>
          <a:bodyPr/>
          <a:lstStyle/>
          <a:p>
            <a:endParaRPr lang="en-US" dirty="0"/>
          </a:p>
        </p:txBody>
      </p:sp>
      <p:sp>
        <p:nvSpPr>
          <p:cNvPr id="4" name="Slayt Numarası Yer Tutucusu 3">
            <a:extLst>
              <a:ext uri="{FF2B5EF4-FFF2-40B4-BE49-F238E27FC236}">
                <a16:creationId xmlns:a16="http://schemas.microsoft.com/office/drawing/2014/main" id="{4DEE5EB6-B6E0-7FAF-1EBC-341C92A9A4DE}"/>
              </a:ext>
            </a:extLst>
          </p:cNvPr>
          <p:cNvSpPr>
            <a:spLocks noGrp="1"/>
          </p:cNvSpPr>
          <p:nvPr>
            <p:ph type="sldNum" sz="quarter" idx="12"/>
          </p:nvPr>
        </p:nvSpPr>
        <p:spPr/>
        <p:txBody>
          <a:bodyPr/>
          <a:lstStyle/>
          <a:p>
            <a:fld id="{5DEF7F31-0B8A-474A-B86C-91F381754329}" type="slidenum">
              <a:rPr lang="en-US" sz="1800" smtClean="0"/>
              <a:t>7</a:t>
            </a:fld>
            <a:endParaRPr lang="en-US" sz="1800" dirty="0"/>
          </a:p>
        </p:txBody>
      </p:sp>
      <p:pic>
        <p:nvPicPr>
          <p:cNvPr id="12" name="Resim 11"/>
          <p:cNvPicPr>
            <a:picLocks noChangeAspect="1"/>
          </p:cNvPicPr>
          <p:nvPr/>
        </p:nvPicPr>
        <p:blipFill>
          <a:blip r:embed="rId2"/>
          <a:stretch>
            <a:fillRect/>
          </a:stretch>
        </p:blipFill>
        <p:spPr>
          <a:xfrm>
            <a:off x="0" y="5304637"/>
            <a:ext cx="1313121" cy="1313121"/>
          </a:xfrm>
          <a:prstGeom prst="rect">
            <a:avLst/>
          </a:prstGeom>
        </p:spPr>
      </p:pic>
      <p:sp>
        <p:nvSpPr>
          <p:cNvPr id="15" name="İçerik Yer Tutucusu 2">
            <a:extLst>
              <a:ext uri="{FF2B5EF4-FFF2-40B4-BE49-F238E27FC236}">
                <a16:creationId xmlns:a16="http://schemas.microsoft.com/office/drawing/2014/main" id="{16B71382-6332-0B73-1EB0-15DFE4AAED2D}"/>
              </a:ext>
            </a:extLst>
          </p:cNvPr>
          <p:cNvSpPr>
            <a:spLocks noGrp="1"/>
          </p:cNvSpPr>
          <p:nvPr>
            <p:ph idx="1"/>
          </p:nvPr>
        </p:nvSpPr>
        <p:spPr>
          <a:xfrm>
            <a:off x="1296188" y="1260920"/>
            <a:ext cx="9950103" cy="3189160"/>
          </a:xfrm>
        </p:spPr>
        <p:txBody>
          <a:bodyPr>
            <a:noAutofit/>
          </a:bodyPr>
          <a:lstStyle/>
          <a:p>
            <a:pPr marL="0" indent="0" algn="just">
              <a:lnSpc>
                <a:spcPct val="100000"/>
              </a:lnSpc>
              <a:spcBef>
                <a:spcPts val="600"/>
              </a:spcBef>
              <a:buNone/>
            </a:pPr>
            <a:r>
              <a:rPr lang="en-US" sz="1600" dirty="0"/>
              <a:t>Bu </a:t>
            </a:r>
            <a:r>
              <a:rPr lang="en-US" sz="1600" dirty="0" err="1"/>
              <a:t>meyanda</a:t>
            </a:r>
            <a:r>
              <a:rPr lang="en-US" sz="1600" dirty="0"/>
              <a:t>, </a:t>
            </a:r>
            <a:r>
              <a:rPr lang="en-US" sz="1600" dirty="0" err="1"/>
              <a:t>Kıbrıs’ta</a:t>
            </a:r>
            <a:r>
              <a:rPr lang="en-US" sz="1600" dirty="0"/>
              <a:t> 1974’de </a:t>
            </a:r>
            <a:r>
              <a:rPr lang="en-US" sz="1600" dirty="0" err="1"/>
              <a:t>gerçekleştirilen</a:t>
            </a:r>
            <a:r>
              <a:rPr lang="en-US" sz="1600" dirty="0"/>
              <a:t> </a:t>
            </a:r>
            <a:r>
              <a:rPr lang="en-US" sz="1600" dirty="0" err="1" smtClean="0"/>
              <a:t>geniş</a:t>
            </a:r>
            <a:r>
              <a:rPr lang="en-US" sz="1600" dirty="0" smtClean="0"/>
              <a:t> </a:t>
            </a:r>
            <a:r>
              <a:rPr lang="en-US" sz="1600" dirty="0" err="1"/>
              <a:t>çaplı</a:t>
            </a:r>
            <a:r>
              <a:rPr lang="en-US" sz="1600" dirty="0"/>
              <a:t> </a:t>
            </a:r>
            <a:r>
              <a:rPr lang="en-US" sz="1600" dirty="0" err="1"/>
              <a:t>amfibi</a:t>
            </a:r>
            <a:r>
              <a:rPr lang="en-US" sz="1600" dirty="0"/>
              <a:t> </a:t>
            </a:r>
            <a:r>
              <a:rPr lang="en-US" sz="1600" dirty="0" err="1" smtClean="0"/>
              <a:t>harekat</a:t>
            </a:r>
            <a:r>
              <a:rPr lang="tr-TR" sz="1600" dirty="0" smtClean="0"/>
              <a:t> öncesi ve sonrasında, </a:t>
            </a:r>
            <a:r>
              <a:rPr lang="en-US" sz="1600" dirty="0" err="1" smtClean="0"/>
              <a:t>Türk</a:t>
            </a:r>
            <a:r>
              <a:rPr lang="en-US" sz="1600" dirty="0" smtClean="0"/>
              <a:t> </a:t>
            </a:r>
            <a:r>
              <a:rPr lang="en-US" sz="1600" dirty="0" err="1"/>
              <a:t>Deniz</a:t>
            </a:r>
            <a:r>
              <a:rPr lang="en-US" sz="1600" dirty="0"/>
              <a:t> </a:t>
            </a:r>
            <a:r>
              <a:rPr lang="en-US" sz="1600" dirty="0" err="1"/>
              <a:t>Kuvvetleri</a:t>
            </a:r>
            <a:r>
              <a:rPr lang="en-US" sz="1600" dirty="0"/>
              <a:t> </a:t>
            </a:r>
            <a:r>
              <a:rPr lang="en-US" sz="1600" dirty="0" err="1"/>
              <a:t>için</a:t>
            </a:r>
            <a:r>
              <a:rPr lang="en-US" sz="1600" dirty="0"/>
              <a:t> </a:t>
            </a:r>
            <a:r>
              <a:rPr lang="en-US" sz="1600" dirty="0" err="1"/>
              <a:t>özellikle</a:t>
            </a:r>
            <a:r>
              <a:rPr lang="en-US" sz="1600" dirty="0"/>
              <a:t> </a:t>
            </a:r>
            <a:r>
              <a:rPr lang="en-US" sz="1600" dirty="0" err="1"/>
              <a:t>hayati</a:t>
            </a:r>
            <a:r>
              <a:rPr lang="en-US" sz="1600" dirty="0"/>
              <a:t> </a:t>
            </a:r>
            <a:r>
              <a:rPr lang="tr-TR" sz="1600" dirty="0" smtClean="0"/>
              <a:t>5</a:t>
            </a:r>
            <a:r>
              <a:rPr lang="en-US" sz="1600" dirty="0" smtClean="0"/>
              <a:t> </a:t>
            </a:r>
            <a:r>
              <a:rPr lang="en-US" sz="1600" dirty="0" err="1"/>
              <a:t>operasyonel</a:t>
            </a:r>
            <a:r>
              <a:rPr lang="en-US" sz="1600" dirty="0"/>
              <a:t> </a:t>
            </a:r>
            <a:r>
              <a:rPr lang="en-US" sz="1600" dirty="0" err="1"/>
              <a:t>dönem</a:t>
            </a:r>
            <a:r>
              <a:rPr lang="en-US" sz="1600" dirty="0"/>
              <a:t> </a:t>
            </a:r>
            <a:r>
              <a:rPr lang="en-US" sz="1600" dirty="0" err="1" smtClean="0"/>
              <a:t>olmuştur</a:t>
            </a:r>
            <a:r>
              <a:rPr lang="tr-TR" sz="1600" dirty="0" smtClean="0"/>
              <a:t>:</a:t>
            </a:r>
          </a:p>
          <a:p>
            <a:pPr marL="342900" indent="-342900">
              <a:lnSpc>
                <a:spcPct val="100000"/>
              </a:lnSpc>
              <a:spcBef>
                <a:spcPts val="600"/>
              </a:spcBef>
              <a:buAutoNum type="arabicPeriod"/>
            </a:pPr>
            <a:r>
              <a:rPr lang="tr-TR" sz="1600" dirty="0" smtClean="0"/>
              <a:t>Mersin Limanı’na </a:t>
            </a:r>
            <a:r>
              <a:rPr lang="tr-TR" sz="1600" dirty="0" err="1" smtClean="0"/>
              <a:t>Yığınaklanma</a:t>
            </a:r>
            <a:r>
              <a:rPr lang="tr-TR" sz="1600" dirty="0" smtClean="0"/>
              <a:t> [</a:t>
            </a:r>
            <a:r>
              <a:rPr lang="en-US" sz="1600" dirty="0" err="1"/>
              <a:t>Çakmak</a:t>
            </a:r>
            <a:r>
              <a:rPr lang="en-US" sz="1600" dirty="0"/>
              <a:t> </a:t>
            </a:r>
            <a:r>
              <a:rPr lang="en-US" sz="1600" dirty="0" err="1"/>
              <a:t>Amfibi</a:t>
            </a:r>
            <a:r>
              <a:rPr lang="en-US" sz="1600" dirty="0"/>
              <a:t> </a:t>
            </a:r>
            <a:r>
              <a:rPr lang="en-US" sz="1600" dirty="0" err="1"/>
              <a:t>Özel</a:t>
            </a:r>
            <a:r>
              <a:rPr lang="en-US" sz="1600" dirty="0"/>
              <a:t> </a:t>
            </a:r>
            <a:r>
              <a:rPr lang="en-US" sz="1600" dirty="0" err="1"/>
              <a:t>Görev</a:t>
            </a:r>
            <a:r>
              <a:rPr lang="en-US" sz="1600" dirty="0"/>
              <a:t> </a:t>
            </a:r>
            <a:r>
              <a:rPr lang="en-US" sz="1600" dirty="0" err="1"/>
              <a:t>Kuvveti</a:t>
            </a:r>
            <a:r>
              <a:rPr lang="en-US" sz="1600" dirty="0"/>
              <a:t> </a:t>
            </a:r>
            <a:r>
              <a:rPr lang="en-US" sz="1600" dirty="0" err="1" smtClean="0"/>
              <a:t>unsurlar</a:t>
            </a:r>
            <a:r>
              <a:rPr lang="tr-TR" sz="1600" dirty="0" smtClean="0"/>
              <a:t>ı]</a:t>
            </a:r>
          </a:p>
          <a:p>
            <a:pPr marL="342900" indent="-342900">
              <a:lnSpc>
                <a:spcPct val="100000"/>
              </a:lnSpc>
              <a:spcBef>
                <a:spcPts val="600"/>
              </a:spcBef>
              <a:buAutoNum type="arabicPeriod"/>
            </a:pPr>
            <a:r>
              <a:rPr lang="tr-TR" sz="1600" dirty="0" smtClean="0"/>
              <a:t>Türkiye-Kıbrıs Deniz Geçişi</a:t>
            </a:r>
          </a:p>
          <a:p>
            <a:pPr marL="342900" indent="-342900">
              <a:lnSpc>
                <a:spcPct val="100000"/>
              </a:lnSpc>
              <a:spcBef>
                <a:spcPts val="600"/>
              </a:spcBef>
              <a:buAutoNum type="arabicPeriod"/>
            </a:pPr>
            <a:r>
              <a:rPr lang="tr-TR" sz="1600" dirty="0" smtClean="0"/>
              <a:t>Kıbrıs’a Amfibi Harekat ve Çıkış</a:t>
            </a:r>
          </a:p>
          <a:p>
            <a:pPr marL="342900" indent="-342900">
              <a:lnSpc>
                <a:spcPct val="100000"/>
              </a:lnSpc>
              <a:spcBef>
                <a:spcPts val="600"/>
              </a:spcBef>
              <a:buAutoNum type="arabicPeriod"/>
            </a:pPr>
            <a:r>
              <a:rPr lang="tr-TR" sz="1600" dirty="0" smtClean="0"/>
              <a:t>Türk Deniz Kuvvetleri’nce </a:t>
            </a:r>
            <a:r>
              <a:rPr lang="en-US" sz="1600" dirty="0" err="1" smtClean="0"/>
              <a:t>denizden</a:t>
            </a:r>
            <a:r>
              <a:rPr lang="en-US" sz="1600" dirty="0" smtClean="0"/>
              <a:t> </a:t>
            </a:r>
            <a:r>
              <a:rPr lang="en-US" sz="1600" dirty="0" err="1"/>
              <a:t>ateş</a:t>
            </a:r>
            <a:r>
              <a:rPr lang="en-US" sz="1600" dirty="0"/>
              <a:t> </a:t>
            </a:r>
            <a:r>
              <a:rPr lang="en-US" sz="1600" dirty="0" err="1" smtClean="0"/>
              <a:t>desteği</a:t>
            </a:r>
            <a:r>
              <a:rPr lang="en-US" sz="1600" dirty="0" smtClean="0"/>
              <a:t>, </a:t>
            </a:r>
            <a:r>
              <a:rPr lang="en-US" sz="1600" dirty="0" err="1" smtClean="0"/>
              <a:t>emniyet</a:t>
            </a:r>
            <a:r>
              <a:rPr lang="en-US" sz="1600" dirty="0" smtClean="0"/>
              <a:t> </a:t>
            </a:r>
            <a:r>
              <a:rPr lang="en-US" sz="1600" dirty="0" err="1"/>
              <a:t>ve</a:t>
            </a:r>
            <a:r>
              <a:rPr lang="en-US" sz="1600" dirty="0"/>
              <a:t> </a:t>
            </a:r>
            <a:r>
              <a:rPr lang="en-US" sz="1600" dirty="0" err="1" smtClean="0"/>
              <a:t>güvenliğin</a:t>
            </a:r>
            <a:r>
              <a:rPr lang="en-US" sz="1600" dirty="0" smtClean="0"/>
              <a:t> </a:t>
            </a:r>
            <a:r>
              <a:rPr lang="en-US" sz="1600" dirty="0" err="1" smtClean="0"/>
              <a:t>sağlanması</a:t>
            </a:r>
            <a:r>
              <a:rPr lang="tr-TR" sz="1600" dirty="0" smtClean="0"/>
              <a:t>,</a:t>
            </a:r>
          </a:p>
          <a:p>
            <a:pPr marL="342900" indent="-342900" algn="just">
              <a:lnSpc>
                <a:spcPct val="100000"/>
              </a:lnSpc>
              <a:spcBef>
                <a:spcPts val="600"/>
              </a:spcBef>
              <a:buAutoNum type="arabicPeriod"/>
            </a:pPr>
            <a:r>
              <a:rPr lang="tr-TR" sz="1600" dirty="0" smtClean="0"/>
              <a:t>Müteakiben, </a:t>
            </a:r>
            <a:r>
              <a:rPr lang="en-US" sz="1600" dirty="0" err="1"/>
              <a:t>gerek</a:t>
            </a:r>
            <a:r>
              <a:rPr lang="en-US" sz="1600" dirty="0"/>
              <a:t> </a:t>
            </a:r>
            <a:r>
              <a:rPr lang="en-US" sz="1600" dirty="0" err="1"/>
              <a:t>amfibi</a:t>
            </a:r>
            <a:r>
              <a:rPr lang="en-US" sz="1600" dirty="0"/>
              <a:t>, </a:t>
            </a:r>
            <a:r>
              <a:rPr lang="en-US" sz="1600" dirty="0" err="1"/>
              <a:t>gerekse</a:t>
            </a:r>
            <a:r>
              <a:rPr lang="en-US" sz="1600" dirty="0"/>
              <a:t> </a:t>
            </a:r>
            <a:r>
              <a:rPr lang="en-US" sz="1600" dirty="0" err="1"/>
              <a:t>müteakip</a:t>
            </a:r>
            <a:r>
              <a:rPr lang="en-US" sz="1600" dirty="0"/>
              <a:t> </a:t>
            </a:r>
            <a:r>
              <a:rPr lang="en-US" sz="1600" dirty="0" err="1"/>
              <a:t>kara</a:t>
            </a:r>
            <a:r>
              <a:rPr lang="en-US" sz="1600" dirty="0"/>
              <a:t> </a:t>
            </a:r>
            <a:r>
              <a:rPr lang="en-US" sz="1600" dirty="0" err="1"/>
              <a:t>ve</a:t>
            </a:r>
            <a:r>
              <a:rPr lang="en-US" sz="1600" dirty="0"/>
              <a:t> </a:t>
            </a:r>
            <a:r>
              <a:rPr lang="en-US" sz="1600" dirty="0" err="1"/>
              <a:t>hava</a:t>
            </a:r>
            <a:r>
              <a:rPr lang="en-US" sz="1600" dirty="0"/>
              <a:t> </a:t>
            </a:r>
            <a:r>
              <a:rPr lang="en-US" sz="1600" dirty="0" err="1"/>
              <a:t>harekatlarına</a:t>
            </a:r>
            <a:r>
              <a:rPr lang="en-US" sz="1600" dirty="0"/>
              <a:t> </a:t>
            </a:r>
            <a:r>
              <a:rPr lang="en-US" sz="1600" dirty="0" err="1"/>
              <a:t>müdahale</a:t>
            </a:r>
            <a:r>
              <a:rPr lang="en-US" sz="1600" dirty="0"/>
              <a:t> </a:t>
            </a:r>
            <a:r>
              <a:rPr lang="en-US" sz="1600" dirty="0" err="1"/>
              <a:t>edebilecek</a:t>
            </a:r>
            <a:r>
              <a:rPr lang="en-US" sz="1600" dirty="0"/>
              <a:t> </a:t>
            </a:r>
            <a:r>
              <a:rPr lang="en-US" sz="1600" dirty="0" err="1"/>
              <a:t>Yunanistan</a:t>
            </a:r>
            <a:r>
              <a:rPr lang="en-US" sz="1600" dirty="0"/>
              <a:t> </a:t>
            </a:r>
            <a:r>
              <a:rPr lang="en-US" sz="1600" dirty="0" err="1"/>
              <a:t>gibi</a:t>
            </a:r>
            <a:r>
              <a:rPr lang="en-US" sz="1600" dirty="0"/>
              <a:t> </a:t>
            </a:r>
            <a:r>
              <a:rPr lang="en-US" sz="1600" dirty="0" err="1"/>
              <a:t>muhtemel</a:t>
            </a:r>
            <a:r>
              <a:rPr lang="en-US" sz="1600" dirty="0"/>
              <a:t> </a:t>
            </a:r>
            <a:r>
              <a:rPr lang="en-US" sz="1600" dirty="0" err="1"/>
              <a:t>üçüncü</a:t>
            </a:r>
            <a:r>
              <a:rPr lang="en-US" sz="1600" dirty="0"/>
              <a:t> </a:t>
            </a:r>
            <a:r>
              <a:rPr lang="en-US" sz="1600" dirty="0" err="1"/>
              <a:t>taraf</a:t>
            </a:r>
            <a:r>
              <a:rPr lang="en-US" sz="1600" dirty="0"/>
              <a:t> </a:t>
            </a:r>
            <a:r>
              <a:rPr lang="en-US" sz="1600" dirty="0" err="1"/>
              <a:t>deniz</a:t>
            </a:r>
            <a:r>
              <a:rPr lang="en-US" sz="1600" dirty="0"/>
              <a:t> </a:t>
            </a:r>
            <a:r>
              <a:rPr lang="en-US" sz="1600" dirty="0" err="1"/>
              <a:t>kuvvetlerinin</a:t>
            </a:r>
            <a:r>
              <a:rPr lang="en-US" sz="1600" dirty="0"/>
              <a:t> </a:t>
            </a:r>
            <a:r>
              <a:rPr lang="en-US" sz="1600" dirty="0" err="1"/>
              <a:t>adaya</a:t>
            </a:r>
            <a:r>
              <a:rPr lang="en-US" sz="1600" dirty="0"/>
              <a:t> </a:t>
            </a:r>
            <a:r>
              <a:rPr lang="en-US" sz="1600" dirty="0" err="1"/>
              <a:t>ulaşmasını</a:t>
            </a:r>
            <a:r>
              <a:rPr lang="en-US" sz="1600" dirty="0"/>
              <a:t> </a:t>
            </a:r>
            <a:r>
              <a:rPr lang="en-US" sz="1600" dirty="0" err="1"/>
              <a:t>engellemek</a:t>
            </a:r>
            <a:r>
              <a:rPr lang="en-US" sz="1600" dirty="0"/>
              <a:t> </a:t>
            </a:r>
            <a:r>
              <a:rPr lang="en-US" sz="1600" dirty="0" err="1"/>
              <a:t>maksadıyla</a:t>
            </a:r>
            <a:r>
              <a:rPr lang="en-US" sz="1600" dirty="0"/>
              <a:t>, </a:t>
            </a:r>
            <a:r>
              <a:rPr lang="en-US" sz="1600" dirty="0" err="1"/>
              <a:t>Türk</a:t>
            </a:r>
            <a:r>
              <a:rPr lang="en-US" sz="1600" dirty="0"/>
              <a:t> </a:t>
            </a:r>
            <a:r>
              <a:rPr lang="en-US" sz="1600" dirty="0" err="1"/>
              <a:t>Deniz</a:t>
            </a:r>
            <a:r>
              <a:rPr lang="en-US" sz="1600" dirty="0"/>
              <a:t> </a:t>
            </a:r>
            <a:r>
              <a:rPr lang="en-US" sz="1600" dirty="0" err="1"/>
              <a:t>Kuvvetleri</a:t>
            </a:r>
            <a:r>
              <a:rPr lang="en-US" sz="1600" dirty="0"/>
              <a:t> </a:t>
            </a:r>
            <a:r>
              <a:rPr lang="en-US" sz="1600" dirty="0" err="1"/>
              <a:t>ana</a:t>
            </a:r>
            <a:r>
              <a:rPr lang="en-US" sz="1600" dirty="0"/>
              <a:t> </a:t>
            </a:r>
            <a:r>
              <a:rPr lang="en-US" sz="1600" dirty="0" err="1"/>
              <a:t>vurucu</a:t>
            </a:r>
            <a:r>
              <a:rPr lang="en-US" sz="1600" dirty="0"/>
              <a:t> </a:t>
            </a:r>
            <a:r>
              <a:rPr lang="en-US" sz="1600" dirty="0" err="1"/>
              <a:t>unsurları</a:t>
            </a:r>
            <a:r>
              <a:rPr lang="en-US" sz="1600" dirty="0"/>
              <a:t> </a:t>
            </a:r>
            <a:r>
              <a:rPr lang="en-US" sz="1600" dirty="0" err="1"/>
              <a:t>olan</a:t>
            </a:r>
            <a:r>
              <a:rPr lang="en-US" sz="1600" dirty="0"/>
              <a:t> </a:t>
            </a:r>
            <a:r>
              <a:rPr lang="en-US" sz="1600" dirty="0" err="1"/>
              <a:t>muhrip</a:t>
            </a:r>
            <a:r>
              <a:rPr lang="en-US" sz="1600" dirty="0"/>
              <a:t> </a:t>
            </a:r>
            <a:r>
              <a:rPr lang="en-US" sz="1600" dirty="0" err="1"/>
              <a:t>ve</a:t>
            </a:r>
            <a:r>
              <a:rPr lang="en-US" sz="1600" dirty="0"/>
              <a:t> </a:t>
            </a:r>
            <a:r>
              <a:rPr lang="en-US" sz="1600" dirty="0" err="1"/>
              <a:t>denizaltılar</a:t>
            </a:r>
            <a:r>
              <a:rPr lang="en-US" sz="1600" dirty="0"/>
              <a:t> </a:t>
            </a:r>
            <a:r>
              <a:rPr lang="en-US" sz="1600" dirty="0" err="1"/>
              <a:t>tarafından</a:t>
            </a:r>
            <a:r>
              <a:rPr lang="en-US" sz="1600" dirty="0"/>
              <a:t> </a:t>
            </a:r>
            <a:r>
              <a:rPr lang="tr-TR" sz="1600" dirty="0" smtClean="0"/>
              <a:t>«</a:t>
            </a:r>
            <a:r>
              <a:rPr lang="en-US" sz="1600" dirty="0" err="1" smtClean="0"/>
              <a:t>denizden</a:t>
            </a:r>
            <a:r>
              <a:rPr lang="en-US" sz="1600" dirty="0" smtClean="0"/>
              <a:t> </a:t>
            </a:r>
            <a:r>
              <a:rPr lang="en-US" sz="1600" dirty="0" err="1"/>
              <a:t>abluka</a:t>
            </a:r>
            <a:r>
              <a:rPr lang="en-US" sz="1600" dirty="0"/>
              <a:t> </a:t>
            </a:r>
            <a:r>
              <a:rPr lang="en-US" sz="1600" dirty="0" err="1" smtClean="0"/>
              <a:t>harekatı</a:t>
            </a:r>
            <a:r>
              <a:rPr lang="tr-TR" sz="1600" dirty="0" smtClean="0"/>
              <a:t>»</a:t>
            </a:r>
            <a:r>
              <a:rPr lang="en-US" sz="1600" dirty="0" smtClean="0"/>
              <a:t> </a:t>
            </a:r>
            <a:r>
              <a:rPr lang="en-US" sz="1600" dirty="0" err="1" smtClean="0"/>
              <a:t>icra</a:t>
            </a:r>
            <a:r>
              <a:rPr lang="tr-TR" sz="1600" dirty="0" err="1" smtClean="0"/>
              <a:t>sı</a:t>
            </a:r>
            <a:r>
              <a:rPr lang="tr-TR" sz="1600" dirty="0" smtClean="0"/>
              <a:t>.</a:t>
            </a:r>
            <a:r>
              <a:rPr lang="en-US" sz="1600" dirty="0" smtClean="0"/>
              <a:t> </a:t>
            </a:r>
            <a:r>
              <a:rPr lang="tr-TR" sz="1600" dirty="0" smtClean="0"/>
              <a:t> </a:t>
            </a:r>
            <a:endParaRPr lang="tr-TR" sz="1600" dirty="0"/>
          </a:p>
        </p:txBody>
      </p:sp>
      <p:sp>
        <p:nvSpPr>
          <p:cNvPr id="16" name="Başlık 1">
            <a:extLst>
              <a:ext uri="{FF2B5EF4-FFF2-40B4-BE49-F238E27FC236}">
                <a16:creationId xmlns:a16="http://schemas.microsoft.com/office/drawing/2014/main" id="{AE6ED2DD-781C-CFF0-7AB5-A5E91DDE50D5}"/>
              </a:ext>
            </a:extLst>
          </p:cNvPr>
          <p:cNvSpPr txBox="1">
            <a:spLocks/>
          </p:cNvSpPr>
          <p:nvPr/>
        </p:nvSpPr>
        <p:spPr>
          <a:xfrm>
            <a:off x="1253230" y="194438"/>
            <a:ext cx="9950103" cy="782299"/>
          </a:xfrm>
          <a:prstGeom prst="rect">
            <a:avLst/>
          </a:prstGeom>
        </p:spPr>
        <p:txBody>
          <a:bodyPr vert="horz" lIns="91440" tIns="45720" rIns="91440" bIns="45720" rtlCol="0" anchor="b">
            <a:normAutofit/>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pPr algn="ctr"/>
            <a:r>
              <a:rPr lang="tr-TR" sz="2000" dirty="0" smtClean="0">
                <a:solidFill>
                  <a:srgbClr val="3333FF"/>
                </a:solidFill>
                <a:latin typeface="Times New Roman" panose="02020603050405020304" pitchFamily="18" charset="0"/>
                <a:cs typeface="Times New Roman" panose="02020603050405020304" pitchFamily="18" charset="0"/>
              </a:rPr>
              <a:t>1974 Kıbrıs Mutlu Barış Harekatı’nda Türk Deniz Kuvvetleri ve Deniz Cephesi</a:t>
            </a:r>
            <a:br>
              <a:rPr lang="tr-TR" sz="2000" dirty="0" smtClean="0">
                <a:solidFill>
                  <a:srgbClr val="3333FF"/>
                </a:solidFill>
                <a:latin typeface="Times New Roman" panose="02020603050405020304" pitchFamily="18" charset="0"/>
                <a:cs typeface="Times New Roman" panose="02020603050405020304" pitchFamily="18" charset="0"/>
              </a:rPr>
            </a:br>
            <a:r>
              <a:rPr lang="tr-TR" sz="2000" dirty="0" smtClean="0">
                <a:solidFill>
                  <a:srgbClr val="3333FF"/>
                </a:solidFill>
                <a:latin typeface="Times New Roman" panose="02020603050405020304" pitchFamily="18" charset="0"/>
                <a:cs typeface="Times New Roman" panose="02020603050405020304" pitchFamily="18" charset="0"/>
              </a:rPr>
              <a:t>İNCELEME</a:t>
            </a:r>
            <a:endParaRPr lang="tr-TR" sz="2000" dirty="0">
              <a:solidFill>
                <a:srgbClr val="3333FF"/>
              </a:solidFill>
            </a:endParaRPr>
          </a:p>
        </p:txBody>
      </p:sp>
      <p:pic>
        <p:nvPicPr>
          <p:cNvPr id="2" name="Resim 1"/>
          <p:cNvPicPr>
            <a:picLocks noChangeAspect="1"/>
          </p:cNvPicPr>
          <p:nvPr/>
        </p:nvPicPr>
        <p:blipFill>
          <a:blip r:embed="rId3"/>
          <a:stretch>
            <a:fillRect/>
          </a:stretch>
        </p:blipFill>
        <p:spPr>
          <a:xfrm>
            <a:off x="1415125" y="4518714"/>
            <a:ext cx="3014636" cy="2099044"/>
          </a:xfrm>
          <a:prstGeom prst="rect">
            <a:avLst/>
          </a:prstGeom>
        </p:spPr>
      </p:pic>
      <p:pic>
        <p:nvPicPr>
          <p:cNvPr id="11" name="Resim 10"/>
          <p:cNvPicPr>
            <a:picLocks noChangeAspect="1"/>
          </p:cNvPicPr>
          <p:nvPr/>
        </p:nvPicPr>
        <p:blipFill>
          <a:blip r:embed="rId4"/>
          <a:stretch>
            <a:fillRect/>
          </a:stretch>
        </p:blipFill>
        <p:spPr>
          <a:xfrm>
            <a:off x="4429761" y="4172393"/>
            <a:ext cx="3807539" cy="2366519"/>
          </a:xfrm>
          <a:prstGeom prst="rect">
            <a:avLst/>
          </a:prstGeom>
        </p:spPr>
      </p:pic>
      <p:pic>
        <p:nvPicPr>
          <p:cNvPr id="5" name="Resim 4"/>
          <p:cNvPicPr>
            <a:picLocks noChangeAspect="1"/>
          </p:cNvPicPr>
          <p:nvPr/>
        </p:nvPicPr>
        <p:blipFill>
          <a:blip r:embed="rId5"/>
          <a:stretch>
            <a:fillRect/>
          </a:stretch>
        </p:blipFill>
        <p:spPr>
          <a:xfrm>
            <a:off x="8408663" y="4734263"/>
            <a:ext cx="3542665" cy="2009095"/>
          </a:xfrm>
          <a:prstGeom prst="rect">
            <a:avLst/>
          </a:prstGeom>
        </p:spPr>
      </p:pic>
    </p:spTree>
    <p:extLst>
      <p:ext uri="{BB962C8B-B14F-4D97-AF65-F5344CB8AC3E}">
        <p14:creationId xmlns:p14="http://schemas.microsoft.com/office/powerpoint/2010/main" val="3041346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DCD79CED-5B42-D06A-50FF-C14016A6ABE5}"/>
              </a:ext>
            </a:extLst>
          </p:cNvPr>
          <p:cNvSpPr>
            <a:spLocks noGrp="1"/>
          </p:cNvSpPr>
          <p:nvPr>
            <p:ph type="ftr" sz="quarter" idx="11"/>
          </p:nvPr>
        </p:nvSpPr>
        <p:spPr/>
        <p:txBody>
          <a:bodyPr/>
          <a:lstStyle/>
          <a:p>
            <a:endParaRPr lang="en-US" dirty="0"/>
          </a:p>
        </p:txBody>
      </p:sp>
      <p:sp>
        <p:nvSpPr>
          <p:cNvPr id="4" name="Slayt Numarası Yer Tutucusu 3">
            <a:extLst>
              <a:ext uri="{FF2B5EF4-FFF2-40B4-BE49-F238E27FC236}">
                <a16:creationId xmlns:a16="http://schemas.microsoft.com/office/drawing/2014/main" id="{4DEE5EB6-B6E0-7FAF-1EBC-341C92A9A4DE}"/>
              </a:ext>
            </a:extLst>
          </p:cNvPr>
          <p:cNvSpPr>
            <a:spLocks noGrp="1"/>
          </p:cNvSpPr>
          <p:nvPr>
            <p:ph type="sldNum" sz="quarter" idx="12"/>
          </p:nvPr>
        </p:nvSpPr>
        <p:spPr/>
        <p:txBody>
          <a:bodyPr/>
          <a:lstStyle/>
          <a:p>
            <a:fld id="{5DEF7F31-0B8A-474A-B86C-91F381754329}" type="slidenum">
              <a:rPr lang="en-US" sz="1800" smtClean="0"/>
              <a:t>8</a:t>
            </a:fld>
            <a:endParaRPr lang="en-US" sz="1800" dirty="0"/>
          </a:p>
        </p:txBody>
      </p:sp>
      <p:pic>
        <p:nvPicPr>
          <p:cNvPr id="12" name="Resim 11"/>
          <p:cNvPicPr>
            <a:picLocks noChangeAspect="1"/>
          </p:cNvPicPr>
          <p:nvPr/>
        </p:nvPicPr>
        <p:blipFill>
          <a:blip r:embed="rId2"/>
          <a:stretch>
            <a:fillRect/>
          </a:stretch>
        </p:blipFill>
        <p:spPr>
          <a:xfrm>
            <a:off x="0" y="5304637"/>
            <a:ext cx="1313121" cy="1313121"/>
          </a:xfrm>
          <a:prstGeom prst="rect">
            <a:avLst/>
          </a:prstGeom>
        </p:spPr>
      </p:pic>
      <p:sp>
        <p:nvSpPr>
          <p:cNvPr id="15" name="İçerik Yer Tutucusu 2">
            <a:extLst>
              <a:ext uri="{FF2B5EF4-FFF2-40B4-BE49-F238E27FC236}">
                <a16:creationId xmlns:a16="http://schemas.microsoft.com/office/drawing/2014/main" id="{16B71382-6332-0B73-1EB0-15DFE4AAED2D}"/>
              </a:ext>
            </a:extLst>
          </p:cNvPr>
          <p:cNvSpPr>
            <a:spLocks noGrp="1"/>
          </p:cNvSpPr>
          <p:nvPr>
            <p:ph idx="1"/>
          </p:nvPr>
        </p:nvSpPr>
        <p:spPr>
          <a:xfrm>
            <a:off x="1296188" y="1260920"/>
            <a:ext cx="9950103" cy="2712279"/>
          </a:xfrm>
        </p:spPr>
        <p:txBody>
          <a:bodyPr>
            <a:noAutofit/>
          </a:bodyPr>
          <a:lstStyle/>
          <a:p>
            <a:pPr marL="0" indent="0" algn="just">
              <a:lnSpc>
                <a:spcPct val="100000"/>
              </a:lnSpc>
              <a:spcBef>
                <a:spcPts val="1200"/>
              </a:spcBef>
              <a:buNone/>
            </a:pPr>
            <a:r>
              <a:rPr lang="en-US" sz="1600" dirty="0" err="1"/>
              <a:t>Türk</a:t>
            </a:r>
            <a:r>
              <a:rPr lang="en-US" sz="1600" dirty="0"/>
              <a:t> </a:t>
            </a:r>
            <a:r>
              <a:rPr lang="en-US" sz="1600" dirty="0" err="1"/>
              <a:t>Deniz</a:t>
            </a:r>
            <a:r>
              <a:rPr lang="en-US" sz="1600" dirty="0"/>
              <a:t> </a:t>
            </a:r>
            <a:r>
              <a:rPr lang="en-US" sz="1600" dirty="0" err="1"/>
              <a:t>Kuvvetleri</a:t>
            </a:r>
            <a:r>
              <a:rPr lang="en-US" sz="1600" dirty="0"/>
              <a:t> </a:t>
            </a:r>
            <a:r>
              <a:rPr lang="en-US" sz="1600" dirty="0" err="1"/>
              <a:t>için</a:t>
            </a:r>
            <a:r>
              <a:rPr lang="en-US" sz="1600" dirty="0"/>
              <a:t>, 1974 </a:t>
            </a:r>
            <a:r>
              <a:rPr lang="en-US" sz="1600" dirty="0" err="1"/>
              <a:t>Kıbrıs</a:t>
            </a:r>
            <a:r>
              <a:rPr lang="en-US" sz="1600" dirty="0"/>
              <a:t> </a:t>
            </a:r>
            <a:r>
              <a:rPr lang="en-US" sz="1600" dirty="0" err="1"/>
              <a:t>Barış</a:t>
            </a:r>
            <a:r>
              <a:rPr lang="en-US" sz="1600" dirty="0"/>
              <a:t> </a:t>
            </a:r>
            <a:r>
              <a:rPr lang="en-US" sz="1600" dirty="0" err="1"/>
              <a:t>Harekatı</a:t>
            </a:r>
            <a:r>
              <a:rPr lang="en-US" sz="1600" dirty="0"/>
              <a:t> </a:t>
            </a:r>
            <a:r>
              <a:rPr lang="en-US" sz="1600" dirty="0" err="1"/>
              <a:t>birçok</a:t>
            </a:r>
            <a:r>
              <a:rPr lang="en-US" sz="1600" dirty="0"/>
              <a:t> </a:t>
            </a:r>
            <a:r>
              <a:rPr lang="en-US" sz="1600" dirty="0" err="1"/>
              <a:t>nedenden</a:t>
            </a:r>
            <a:r>
              <a:rPr lang="en-US" sz="1600" dirty="0"/>
              <a:t> </a:t>
            </a:r>
            <a:r>
              <a:rPr lang="en-US" sz="1600" dirty="0" err="1"/>
              <a:t>dolayı</a:t>
            </a:r>
            <a:r>
              <a:rPr lang="en-US" sz="1600" dirty="0"/>
              <a:t> </a:t>
            </a:r>
            <a:r>
              <a:rPr lang="en-US" sz="1600" dirty="0" err="1"/>
              <a:t>bir</a:t>
            </a:r>
            <a:r>
              <a:rPr lang="en-US" sz="1600" dirty="0"/>
              <a:t> </a:t>
            </a:r>
            <a:r>
              <a:rPr lang="en-US" sz="1600" dirty="0" err="1"/>
              <a:t>dönüm</a:t>
            </a:r>
            <a:r>
              <a:rPr lang="en-US" sz="1600" dirty="0"/>
              <a:t> </a:t>
            </a:r>
            <a:r>
              <a:rPr lang="en-US" sz="1600" dirty="0" err="1"/>
              <a:t>noktası</a:t>
            </a:r>
            <a:r>
              <a:rPr lang="en-US" sz="1600" dirty="0"/>
              <a:t> </a:t>
            </a:r>
            <a:r>
              <a:rPr lang="en-US" sz="1600" dirty="0" err="1"/>
              <a:t>olmuştur</a:t>
            </a:r>
            <a:r>
              <a:rPr lang="en-US" sz="1600" dirty="0"/>
              <a:t>. </a:t>
            </a:r>
            <a:r>
              <a:rPr lang="tr-TR" sz="1600" dirty="0" smtClean="0"/>
              <a:t>Bu bağlamda, </a:t>
            </a:r>
            <a:r>
              <a:rPr lang="it-IT" sz="1600" dirty="0"/>
              <a:t>1974 Kıbrıs Barış Harekatı ile Türk Deniz Kuvvetleri</a:t>
            </a:r>
            <a:r>
              <a:rPr lang="it-IT" sz="1600" dirty="0" smtClean="0"/>
              <a:t>;</a:t>
            </a:r>
            <a:endParaRPr lang="tr-TR" sz="1600" dirty="0" smtClean="0"/>
          </a:p>
          <a:p>
            <a:pPr marL="0" indent="0" algn="just">
              <a:lnSpc>
                <a:spcPct val="100000"/>
              </a:lnSpc>
              <a:spcBef>
                <a:spcPts val="1200"/>
              </a:spcBef>
              <a:buNone/>
            </a:pPr>
            <a:r>
              <a:rPr lang="tr-TR" sz="1600" dirty="0" smtClean="0"/>
              <a:t>(1) </a:t>
            </a:r>
            <a:r>
              <a:rPr lang="en-US" sz="1600" dirty="0" smtClean="0"/>
              <a:t>Her </a:t>
            </a:r>
            <a:r>
              <a:rPr lang="en-US" sz="1600" dirty="0"/>
              <a:t>ne </a:t>
            </a:r>
            <a:r>
              <a:rPr lang="en-US" sz="1600" dirty="0" err="1"/>
              <a:t>kadar</a:t>
            </a:r>
            <a:r>
              <a:rPr lang="en-US" sz="1600" dirty="0"/>
              <a:t> </a:t>
            </a:r>
            <a:r>
              <a:rPr lang="en-US" sz="1600" dirty="0" err="1"/>
              <a:t>güçlü</a:t>
            </a:r>
            <a:r>
              <a:rPr lang="en-US" sz="1600" dirty="0"/>
              <a:t> </a:t>
            </a:r>
            <a:r>
              <a:rPr lang="en-US" sz="1600" dirty="0" err="1"/>
              <a:t>bir</a:t>
            </a:r>
            <a:r>
              <a:rPr lang="en-US" sz="1600" dirty="0"/>
              <a:t> NATO </a:t>
            </a:r>
            <a:r>
              <a:rPr lang="en-US" sz="1600" dirty="0" err="1"/>
              <a:t>üyesi</a:t>
            </a:r>
            <a:r>
              <a:rPr lang="en-US" sz="1600" dirty="0"/>
              <a:t> </a:t>
            </a:r>
            <a:r>
              <a:rPr lang="en-US" sz="1600" dirty="0" err="1"/>
              <a:t>olarak</a:t>
            </a:r>
            <a:r>
              <a:rPr lang="en-US" sz="1600" dirty="0"/>
              <a:t> ABD </a:t>
            </a:r>
            <a:r>
              <a:rPr lang="en-US" sz="1600" dirty="0" err="1"/>
              <a:t>ile</a:t>
            </a:r>
            <a:r>
              <a:rPr lang="en-US" sz="1600" dirty="0"/>
              <a:t> </a:t>
            </a:r>
            <a:r>
              <a:rPr lang="en-US" sz="1600" dirty="0" err="1"/>
              <a:t>yakın</a:t>
            </a:r>
            <a:r>
              <a:rPr lang="en-US" sz="1600" dirty="0"/>
              <a:t> </a:t>
            </a:r>
            <a:r>
              <a:rPr lang="en-US" sz="1600" dirty="0" err="1"/>
              <a:t>bir</a:t>
            </a:r>
            <a:r>
              <a:rPr lang="en-US" sz="1600" dirty="0"/>
              <a:t> </a:t>
            </a:r>
            <a:r>
              <a:rPr lang="en-US" sz="1600" dirty="0" err="1"/>
              <a:t>müttefiklik</a:t>
            </a:r>
            <a:r>
              <a:rPr lang="en-US" sz="1600" dirty="0"/>
              <a:t> </a:t>
            </a:r>
            <a:r>
              <a:rPr lang="en-US" sz="1600" dirty="0" err="1"/>
              <a:t>ve</a:t>
            </a:r>
            <a:r>
              <a:rPr lang="en-US" sz="1600" dirty="0"/>
              <a:t> </a:t>
            </a:r>
            <a:r>
              <a:rPr lang="en-US" sz="1600" dirty="0" err="1"/>
              <a:t>stratejik</a:t>
            </a:r>
            <a:r>
              <a:rPr lang="en-US" sz="1600" dirty="0"/>
              <a:t> </a:t>
            </a:r>
            <a:r>
              <a:rPr lang="en-US" sz="1600" dirty="0" err="1"/>
              <a:t>işbirliğine</a:t>
            </a:r>
            <a:r>
              <a:rPr lang="en-US" sz="1600" dirty="0"/>
              <a:t> </a:t>
            </a:r>
            <a:r>
              <a:rPr lang="en-US" sz="1600" dirty="0" err="1"/>
              <a:t>sahip</a:t>
            </a:r>
            <a:r>
              <a:rPr lang="en-US" sz="1600" dirty="0"/>
              <a:t> </a:t>
            </a:r>
            <a:r>
              <a:rPr lang="en-US" sz="1600" dirty="0" err="1"/>
              <a:t>olsa</a:t>
            </a:r>
            <a:r>
              <a:rPr lang="en-US" sz="1600" dirty="0"/>
              <a:t> da, </a:t>
            </a:r>
            <a:r>
              <a:rPr lang="en-US" sz="1600" dirty="0" err="1"/>
              <a:t>savunma</a:t>
            </a:r>
            <a:r>
              <a:rPr lang="en-US" sz="1600" dirty="0"/>
              <a:t> </a:t>
            </a:r>
            <a:r>
              <a:rPr lang="en-US" sz="1600" dirty="0" err="1"/>
              <a:t>sanayinde</a:t>
            </a:r>
            <a:r>
              <a:rPr lang="en-US" sz="1600" dirty="0"/>
              <a:t> hem </a:t>
            </a:r>
            <a:r>
              <a:rPr lang="en-US" sz="1600" dirty="0" err="1"/>
              <a:t>dışa</a:t>
            </a:r>
            <a:r>
              <a:rPr lang="en-US" sz="1600" dirty="0"/>
              <a:t> </a:t>
            </a:r>
            <a:r>
              <a:rPr lang="en-US" sz="1600" dirty="0" err="1"/>
              <a:t>bağımlılığı</a:t>
            </a:r>
            <a:r>
              <a:rPr lang="en-US" sz="1600" dirty="0"/>
              <a:t> </a:t>
            </a:r>
            <a:r>
              <a:rPr lang="en-US" sz="1600" dirty="0" err="1"/>
              <a:t>en</a:t>
            </a:r>
            <a:r>
              <a:rPr lang="en-US" sz="1600" dirty="0"/>
              <a:t> </a:t>
            </a:r>
            <a:r>
              <a:rPr lang="en-US" sz="1600" dirty="0" err="1"/>
              <a:t>aza</a:t>
            </a:r>
            <a:r>
              <a:rPr lang="en-US" sz="1600" dirty="0"/>
              <a:t> </a:t>
            </a:r>
            <a:r>
              <a:rPr lang="en-US" sz="1600" dirty="0" err="1"/>
              <a:t>indirmenin</a:t>
            </a:r>
            <a:r>
              <a:rPr lang="en-US" sz="1600" dirty="0"/>
              <a:t> hem de </a:t>
            </a:r>
            <a:r>
              <a:rPr lang="en-US" sz="1600" dirty="0" err="1"/>
              <a:t>değişen</a:t>
            </a:r>
            <a:r>
              <a:rPr lang="en-US" sz="1600" dirty="0"/>
              <a:t> harp </a:t>
            </a:r>
            <a:r>
              <a:rPr lang="en-US" sz="1600" dirty="0" err="1"/>
              <a:t>çeşitlerine</a:t>
            </a:r>
            <a:r>
              <a:rPr lang="en-US" sz="1600" dirty="0"/>
              <a:t> </a:t>
            </a:r>
            <a:r>
              <a:rPr lang="en-US" sz="1600" dirty="0" err="1"/>
              <a:t>ve</a:t>
            </a:r>
            <a:r>
              <a:rPr lang="en-US" sz="1600" dirty="0"/>
              <a:t> </a:t>
            </a:r>
            <a:r>
              <a:rPr lang="en-US" sz="1600" dirty="0" err="1"/>
              <a:t>harekat</a:t>
            </a:r>
            <a:r>
              <a:rPr lang="en-US" sz="1600" dirty="0"/>
              <a:t> </a:t>
            </a:r>
            <a:r>
              <a:rPr lang="en-US" sz="1600" dirty="0" err="1"/>
              <a:t>alanlarının</a:t>
            </a:r>
            <a:r>
              <a:rPr lang="en-US" sz="1600" dirty="0"/>
              <a:t> </a:t>
            </a:r>
            <a:r>
              <a:rPr lang="en-US" sz="1600" dirty="0" err="1"/>
              <a:t>ihtiyaçlarına</a:t>
            </a:r>
            <a:r>
              <a:rPr lang="en-US" sz="1600" dirty="0"/>
              <a:t> </a:t>
            </a:r>
            <a:r>
              <a:rPr lang="en-US" sz="1600" dirty="0" err="1"/>
              <a:t>göre</a:t>
            </a:r>
            <a:r>
              <a:rPr lang="en-US" sz="1600" dirty="0"/>
              <a:t> </a:t>
            </a:r>
            <a:r>
              <a:rPr lang="en-US" sz="1600" dirty="0" err="1"/>
              <a:t>askeri</a:t>
            </a:r>
            <a:r>
              <a:rPr lang="en-US" sz="1600" dirty="0"/>
              <a:t> </a:t>
            </a:r>
            <a:r>
              <a:rPr lang="en-US" sz="1600" dirty="0" err="1"/>
              <a:t>deniz</a:t>
            </a:r>
            <a:r>
              <a:rPr lang="en-US" sz="1600" dirty="0"/>
              <a:t> </a:t>
            </a:r>
            <a:r>
              <a:rPr lang="en-US" sz="1600" dirty="0" err="1"/>
              <a:t>gücünü</a:t>
            </a:r>
            <a:r>
              <a:rPr lang="en-US" sz="1600" dirty="0"/>
              <a:t> </a:t>
            </a:r>
            <a:r>
              <a:rPr lang="en-US" sz="1600" dirty="0" err="1"/>
              <a:t>yapılandırma</a:t>
            </a:r>
            <a:r>
              <a:rPr lang="en-US" sz="1600" dirty="0"/>
              <a:t> </a:t>
            </a:r>
            <a:r>
              <a:rPr lang="en-US" sz="1600" dirty="0" err="1"/>
              <a:t>ve</a:t>
            </a:r>
            <a:r>
              <a:rPr lang="en-US" sz="1600" dirty="0"/>
              <a:t> </a:t>
            </a:r>
            <a:r>
              <a:rPr lang="en-US" sz="1600" dirty="0" err="1"/>
              <a:t>yenilemenin</a:t>
            </a:r>
            <a:r>
              <a:rPr lang="en-US" sz="1600" dirty="0"/>
              <a:t> </a:t>
            </a:r>
            <a:r>
              <a:rPr lang="en-US" sz="1600" dirty="0" err="1"/>
              <a:t>elzem</a:t>
            </a:r>
            <a:r>
              <a:rPr lang="en-US" sz="1600" dirty="0"/>
              <a:t> </a:t>
            </a:r>
            <a:r>
              <a:rPr lang="en-US" sz="1600" dirty="0" err="1"/>
              <a:t>olduğunu</a:t>
            </a:r>
            <a:r>
              <a:rPr lang="en-US" sz="1600" dirty="0"/>
              <a:t> </a:t>
            </a:r>
            <a:r>
              <a:rPr lang="en-US" sz="1600" dirty="0" err="1" smtClean="0"/>
              <a:t>gö</a:t>
            </a:r>
            <a:r>
              <a:rPr lang="tr-TR" sz="1600" dirty="0" smtClean="0"/>
              <a:t>r</a:t>
            </a:r>
            <a:r>
              <a:rPr lang="en-US" sz="1600" dirty="0" err="1" smtClean="0"/>
              <a:t>müştür</a:t>
            </a:r>
            <a:r>
              <a:rPr lang="en-US" sz="1600" dirty="0" smtClean="0"/>
              <a:t>.</a:t>
            </a:r>
            <a:endParaRPr lang="tr-TR" sz="1600" dirty="0" smtClean="0"/>
          </a:p>
          <a:p>
            <a:pPr marL="0" indent="0" algn="just">
              <a:lnSpc>
                <a:spcPct val="100000"/>
              </a:lnSpc>
              <a:spcBef>
                <a:spcPts val="1200"/>
              </a:spcBef>
              <a:buNone/>
            </a:pPr>
            <a:r>
              <a:rPr lang="tr-TR" sz="1600" dirty="0" smtClean="0"/>
              <a:t>(2) </a:t>
            </a:r>
            <a:r>
              <a:rPr lang="en-US" sz="1600" dirty="0" err="1"/>
              <a:t>Amfibi</a:t>
            </a:r>
            <a:r>
              <a:rPr lang="en-US" sz="1600" dirty="0"/>
              <a:t> </a:t>
            </a:r>
            <a:r>
              <a:rPr lang="en-US" sz="1600" dirty="0" err="1"/>
              <a:t>harekat</a:t>
            </a:r>
            <a:r>
              <a:rPr lang="en-US" sz="1600" dirty="0"/>
              <a:t> </a:t>
            </a:r>
            <a:r>
              <a:rPr lang="en-US" sz="1600" dirty="0" err="1"/>
              <a:t>gibi</a:t>
            </a:r>
            <a:r>
              <a:rPr lang="en-US" sz="1600" dirty="0"/>
              <a:t> </a:t>
            </a:r>
            <a:r>
              <a:rPr lang="en-US" sz="1600" dirty="0" err="1"/>
              <a:t>üç</a:t>
            </a:r>
            <a:r>
              <a:rPr lang="en-US" sz="1600" dirty="0"/>
              <a:t> </a:t>
            </a:r>
            <a:r>
              <a:rPr lang="en-US" sz="1600" dirty="0" err="1"/>
              <a:t>kuvvetin</a:t>
            </a:r>
            <a:r>
              <a:rPr lang="en-US" sz="1600" dirty="0"/>
              <a:t> de </a:t>
            </a:r>
            <a:r>
              <a:rPr lang="en-US" sz="1600" dirty="0" err="1"/>
              <a:t>ortak</a:t>
            </a:r>
            <a:r>
              <a:rPr lang="en-US" sz="1600" dirty="0"/>
              <a:t>, </a:t>
            </a:r>
            <a:r>
              <a:rPr lang="en-US" sz="1600" dirty="0" err="1"/>
              <a:t>müşterek</a:t>
            </a:r>
            <a:r>
              <a:rPr lang="en-US" sz="1600" dirty="0"/>
              <a:t> </a:t>
            </a:r>
            <a:r>
              <a:rPr lang="en-US" sz="1600" dirty="0" err="1"/>
              <a:t>bir</a:t>
            </a:r>
            <a:r>
              <a:rPr lang="en-US" sz="1600" dirty="0"/>
              <a:t> </a:t>
            </a:r>
            <a:r>
              <a:rPr lang="en-US" sz="1600" dirty="0" err="1"/>
              <a:t>harekat</a:t>
            </a:r>
            <a:r>
              <a:rPr lang="en-US" sz="1600" dirty="0"/>
              <a:t> </a:t>
            </a:r>
            <a:r>
              <a:rPr lang="en-US" sz="1600" dirty="0" err="1"/>
              <a:t>icra</a:t>
            </a:r>
            <a:r>
              <a:rPr lang="en-US" sz="1600" dirty="0"/>
              <a:t> </a:t>
            </a:r>
            <a:r>
              <a:rPr lang="en-US" sz="1600" dirty="0" err="1"/>
              <a:t>ettiği</a:t>
            </a:r>
            <a:r>
              <a:rPr lang="en-US" sz="1600" dirty="0"/>
              <a:t> </a:t>
            </a:r>
            <a:r>
              <a:rPr lang="en-US" sz="1600" dirty="0" err="1"/>
              <a:t>zorlu</a:t>
            </a:r>
            <a:r>
              <a:rPr lang="en-US" sz="1600" dirty="0"/>
              <a:t> </a:t>
            </a:r>
            <a:r>
              <a:rPr lang="en-US" sz="1600" dirty="0" err="1"/>
              <a:t>operasyonlarda</a:t>
            </a:r>
            <a:r>
              <a:rPr lang="en-US" sz="1600" dirty="0"/>
              <a:t> -</a:t>
            </a:r>
            <a:r>
              <a:rPr lang="en-US" sz="1600" dirty="0" err="1"/>
              <a:t>özellikle</a:t>
            </a:r>
            <a:r>
              <a:rPr lang="en-US" sz="1600" dirty="0"/>
              <a:t> </a:t>
            </a:r>
            <a:r>
              <a:rPr lang="en-US" sz="1600" dirty="0" err="1"/>
              <a:t>gerçek-zamanlı</a:t>
            </a:r>
            <a:r>
              <a:rPr lang="en-US" sz="1600" dirty="0"/>
              <a:t>- </a:t>
            </a:r>
            <a:r>
              <a:rPr lang="en-US" sz="1600" dirty="0" err="1"/>
              <a:t>keşif-gözetleme</a:t>
            </a:r>
            <a:r>
              <a:rPr lang="en-US" sz="1600" dirty="0"/>
              <a:t>, </a:t>
            </a:r>
            <a:r>
              <a:rPr lang="en-US" sz="1600" dirty="0" err="1"/>
              <a:t>istihbarat</a:t>
            </a:r>
            <a:r>
              <a:rPr lang="en-US" sz="1600" dirty="0"/>
              <a:t>, </a:t>
            </a:r>
            <a:r>
              <a:rPr lang="en-US" sz="1600" dirty="0" err="1"/>
              <a:t>hedef</a:t>
            </a:r>
            <a:r>
              <a:rPr lang="en-US" sz="1600" dirty="0"/>
              <a:t> </a:t>
            </a:r>
            <a:r>
              <a:rPr lang="en-US" sz="1600" dirty="0" err="1"/>
              <a:t>analizi</a:t>
            </a:r>
            <a:r>
              <a:rPr lang="en-US" sz="1600" dirty="0"/>
              <a:t> </a:t>
            </a:r>
            <a:r>
              <a:rPr lang="en-US" sz="1600" dirty="0" err="1"/>
              <a:t>ve</a:t>
            </a:r>
            <a:r>
              <a:rPr lang="en-US" sz="1600" dirty="0"/>
              <a:t> </a:t>
            </a:r>
            <a:r>
              <a:rPr lang="en-US" sz="1600" dirty="0" err="1"/>
              <a:t>komuta-kontrol</a:t>
            </a:r>
            <a:r>
              <a:rPr lang="en-US" sz="1600" dirty="0"/>
              <a:t> </a:t>
            </a:r>
            <a:r>
              <a:rPr lang="en-US" sz="1600" dirty="0" err="1"/>
              <a:t>yöntem</a:t>
            </a:r>
            <a:r>
              <a:rPr lang="en-US" sz="1600" dirty="0"/>
              <a:t> </a:t>
            </a:r>
            <a:r>
              <a:rPr lang="en-US" sz="1600" dirty="0" err="1"/>
              <a:t>ve</a:t>
            </a:r>
            <a:r>
              <a:rPr lang="en-US" sz="1600" dirty="0"/>
              <a:t> </a:t>
            </a:r>
            <a:r>
              <a:rPr lang="en-US" sz="1600" dirty="0" err="1"/>
              <a:t>usüllerinin</a:t>
            </a:r>
            <a:r>
              <a:rPr lang="en-US" sz="1600" dirty="0"/>
              <a:t> </a:t>
            </a:r>
            <a:r>
              <a:rPr lang="en-US" sz="1600" dirty="0" err="1"/>
              <a:t>tespitinin</a:t>
            </a:r>
            <a:r>
              <a:rPr lang="en-US" sz="1600" dirty="0"/>
              <a:t>, </a:t>
            </a:r>
            <a:r>
              <a:rPr lang="en-US" sz="1600" dirty="0" err="1"/>
              <a:t>bunların</a:t>
            </a:r>
            <a:r>
              <a:rPr lang="en-US" sz="1600" dirty="0"/>
              <a:t> </a:t>
            </a:r>
            <a:r>
              <a:rPr lang="en-US" sz="1600" dirty="0" err="1"/>
              <a:t>etkinlikle</a:t>
            </a:r>
            <a:r>
              <a:rPr lang="en-US" sz="1600" dirty="0"/>
              <a:t>, </a:t>
            </a:r>
            <a:r>
              <a:rPr lang="en-US" sz="1600" dirty="0" err="1"/>
              <a:t>doğrulukla</a:t>
            </a:r>
            <a:r>
              <a:rPr lang="en-US" sz="1600" dirty="0"/>
              <a:t> </a:t>
            </a:r>
            <a:r>
              <a:rPr lang="en-US" sz="1600" dirty="0" err="1"/>
              <a:t>koordineli</a:t>
            </a:r>
            <a:r>
              <a:rPr lang="en-US" sz="1600" dirty="0"/>
              <a:t> </a:t>
            </a:r>
            <a:r>
              <a:rPr lang="en-US" sz="1600" dirty="0" err="1"/>
              <a:t>olarak</a:t>
            </a:r>
            <a:r>
              <a:rPr lang="en-US" sz="1600" dirty="0"/>
              <a:t> </a:t>
            </a:r>
            <a:r>
              <a:rPr lang="en-US" sz="1600" dirty="0" err="1"/>
              <a:t>uygulanmasının</a:t>
            </a:r>
            <a:r>
              <a:rPr lang="en-US" sz="1600" dirty="0"/>
              <a:t>, dost </a:t>
            </a:r>
            <a:r>
              <a:rPr lang="en-US" sz="1600" dirty="0" err="1"/>
              <a:t>unsurlar</a:t>
            </a:r>
            <a:r>
              <a:rPr lang="en-US" sz="1600" dirty="0"/>
              <a:t> </a:t>
            </a:r>
            <a:r>
              <a:rPr lang="en-US" sz="1600" dirty="0" err="1"/>
              <a:t>için</a:t>
            </a:r>
            <a:r>
              <a:rPr lang="en-US" sz="1600" dirty="0"/>
              <a:t> ne </a:t>
            </a:r>
            <a:r>
              <a:rPr lang="en-US" sz="1600" dirty="0" err="1"/>
              <a:t>denli</a:t>
            </a:r>
            <a:r>
              <a:rPr lang="en-US" sz="1600" dirty="0"/>
              <a:t> </a:t>
            </a:r>
            <a:r>
              <a:rPr lang="en-US" sz="1600" dirty="0" err="1"/>
              <a:t>hayati</a:t>
            </a:r>
            <a:r>
              <a:rPr lang="en-US" sz="1600" dirty="0"/>
              <a:t> </a:t>
            </a:r>
            <a:r>
              <a:rPr lang="en-US" sz="1600" dirty="0" err="1"/>
              <a:t>olduğunu</a:t>
            </a:r>
            <a:r>
              <a:rPr lang="en-US" sz="1600" dirty="0"/>
              <a:t> </a:t>
            </a:r>
            <a:r>
              <a:rPr lang="en-US" sz="1600" dirty="0" err="1"/>
              <a:t>tecrübe</a:t>
            </a:r>
            <a:r>
              <a:rPr lang="en-US" sz="1600" dirty="0"/>
              <a:t> </a:t>
            </a:r>
            <a:r>
              <a:rPr lang="en-US" sz="1600" dirty="0" err="1"/>
              <a:t>etmiştir</a:t>
            </a:r>
            <a:r>
              <a:rPr lang="en-US" sz="1600" dirty="0"/>
              <a:t>.</a:t>
            </a:r>
            <a:endParaRPr lang="tr-TR" sz="1600" dirty="0"/>
          </a:p>
        </p:txBody>
      </p:sp>
      <p:sp>
        <p:nvSpPr>
          <p:cNvPr id="16" name="Başlık 1">
            <a:extLst>
              <a:ext uri="{FF2B5EF4-FFF2-40B4-BE49-F238E27FC236}">
                <a16:creationId xmlns:a16="http://schemas.microsoft.com/office/drawing/2014/main" id="{AE6ED2DD-781C-CFF0-7AB5-A5E91DDE50D5}"/>
              </a:ext>
            </a:extLst>
          </p:cNvPr>
          <p:cNvSpPr txBox="1">
            <a:spLocks/>
          </p:cNvSpPr>
          <p:nvPr/>
        </p:nvSpPr>
        <p:spPr>
          <a:xfrm>
            <a:off x="1253230" y="194438"/>
            <a:ext cx="9950103" cy="782299"/>
          </a:xfrm>
          <a:prstGeom prst="rect">
            <a:avLst/>
          </a:prstGeom>
        </p:spPr>
        <p:txBody>
          <a:bodyPr vert="horz" lIns="91440" tIns="45720" rIns="91440" bIns="45720" rtlCol="0" anchor="b">
            <a:normAutofit/>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pPr algn="ctr"/>
            <a:r>
              <a:rPr lang="tr-TR" sz="2000" dirty="0" smtClean="0">
                <a:solidFill>
                  <a:srgbClr val="3333FF"/>
                </a:solidFill>
                <a:latin typeface="Times New Roman" panose="02020603050405020304" pitchFamily="18" charset="0"/>
                <a:cs typeface="Times New Roman" panose="02020603050405020304" pitchFamily="18" charset="0"/>
              </a:rPr>
              <a:t>1974 Kıbrıs Mutlu Barış Harekatı’nda Türk Deniz Kuvvetleri ve Deniz Cephesi</a:t>
            </a:r>
            <a:br>
              <a:rPr lang="tr-TR" sz="2000" dirty="0" smtClean="0">
                <a:solidFill>
                  <a:srgbClr val="3333FF"/>
                </a:solidFill>
                <a:latin typeface="Times New Roman" panose="02020603050405020304" pitchFamily="18" charset="0"/>
                <a:cs typeface="Times New Roman" panose="02020603050405020304" pitchFamily="18" charset="0"/>
              </a:rPr>
            </a:br>
            <a:r>
              <a:rPr lang="tr-TR" sz="2000" dirty="0" smtClean="0">
                <a:solidFill>
                  <a:srgbClr val="3333FF"/>
                </a:solidFill>
                <a:latin typeface="Times New Roman" panose="02020603050405020304" pitchFamily="18" charset="0"/>
                <a:cs typeface="Times New Roman" panose="02020603050405020304" pitchFamily="18" charset="0"/>
              </a:rPr>
              <a:t>SONUÇ ve DEĞERLENDİRME</a:t>
            </a:r>
            <a:endParaRPr lang="tr-TR" sz="2000" dirty="0">
              <a:solidFill>
                <a:srgbClr val="3333FF"/>
              </a:solidFill>
            </a:endParaRPr>
          </a:p>
        </p:txBody>
      </p:sp>
      <p:pic>
        <p:nvPicPr>
          <p:cNvPr id="6" name="Resim 5"/>
          <p:cNvPicPr>
            <a:picLocks noChangeAspect="1"/>
          </p:cNvPicPr>
          <p:nvPr/>
        </p:nvPicPr>
        <p:blipFill>
          <a:blip r:embed="rId3"/>
          <a:stretch>
            <a:fillRect/>
          </a:stretch>
        </p:blipFill>
        <p:spPr>
          <a:xfrm>
            <a:off x="8397940" y="4046119"/>
            <a:ext cx="3347901" cy="2517035"/>
          </a:xfrm>
          <a:prstGeom prst="rect">
            <a:avLst/>
          </a:prstGeom>
        </p:spPr>
      </p:pic>
      <p:pic>
        <p:nvPicPr>
          <p:cNvPr id="7" name="Resim 6"/>
          <p:cNvPicPr>
            <a:picLocks noChangeAspect="1"/>
          </p:cNvPicPr>
          <p:nvPr/>
        </p:nvPicPr>
        <p:blipFill>
          <a:blip r:embed="rId4"/>
          <a:stretch>
            <a:fillRect/>
          </a:stretch>
        </p:blipFill>
        <p:spPr>
          <a:xfrm>
            <a:off x="6247734" y="3973199"/>
            <a:ext cx="1970444" cy="2589955"/>
          </a:xfrm>
          <a:prstGeom prst="rect">
            <a:avLst/>
          </a:prstGeom>
        </p:spPr>
      </p:pic>
      <p:pic>
        <p:nvPicPr>
          <p:cNvPr id="8" name="Resim 7"/>
          <p:cNvPicPr>
            <a:picLocks noChangeAspect="1"/>
          </p:cNvPicPr>
          <p:nvPr/>
        </p:nvPicPr>
        <p:blipFill>
          <a:blip r:embed="rId5"/>
          <a:stretch>
            <a:fillRect/>
          </a:stretch>
        </p:blipFill>
        <p:spPr>
          <a:xfrm>
            <a:off x="1258005" y="4142567"/>
            <a:ext cx="4535817" cy="2475191"/>
          </a:xfrm>
          <a:prstGeom prst="rect">
            <a:avLst/>
          </a:prstGeom>
        </p:spPr>
      </p:pic>
    </p:spTree>
    <p:extLst>
      <p:ext uri="{BB962C8B-B14F-4D97-AF65-F5344CB8AC3E}">
        <p14:creationId xmlns:p14="http://schemas.microsoft.com/office/powerpoint/2010/main" val="2624374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DCD79CED-5B42-D06A-50FF-C14016A6ABE5}"/>
              </a:ext>
            </a:extLst>
          </p:cNvPr>
          <p:cNvSpPr>
            <a:spLocks noGrp="1"/>
          </p:cNvSpPr>
          <p:nvPr>
            <p:ph type="ftr" sz="quarter" idx="11"/>
          </p:nvPr>
        </p:nvSpPr>
        <p:spPr/>
        <p:txBody>
          <a:bodyPr/>
          <a:lstStyle/>
          <a:p>
            <a:endParaRPr lang="en-US" dirty="0"/>
          </a:p>
        </p:txBody>
      </p:sp>
      <p:sp>
        <p:nvSpPr>
          <p:cNvPr id="4" name="Slayt Numarası Yer Tutucusu 3">
            <a:extLst>
              <a:ext uri="{FF2B5EF4-FFF2-40B4-BE49-F238E27FC236}">
                <a16:creationId xmlns:a16="http://schemas.microsoft.com/office/drawing/2014/main" id="{4DEE5EB6-B6E0-7FAF-1EBC-341C92A9A4DE}"/>
              </a:ext>
            </a:extLst>
          </p:cNvPr>
          <p:cNvSpPr>
            <a:spLocks noGrp="1"/>
          </p:cNvSpPr>
          <p:nvPr>
            <p:ph type="sldNum" sz="quarter" idx="12"/>
          </p:nvPr>
        </p:nvSpPr>
        <p:spPr/>
        <p:txBody>
          <a:bodyPr/>
          <a:lstStyle/>
          <a:p>
            <a:fld id="{5DEF7F31-0B8A-474A-B86C-91F381754329}" type="slidenum">
              <a:rPr lang="en-US" sz="1800" smtClean="0"/>
              <a:t>9</a:t>
            </a:fld>
            <a:endParaRPr lang="en-US" sz="1800" dirty="0"/>
          </a:p>
        </p:txBody>
      </p:sp>
      <p:pic>
        <p:nvPicPr>
          <p:cNvPr id="12" name="Resim 11"/>
          <p:cNvPicPr>
            <a:picLocks noChangeAspect="1"/>
          </p:cNvPicPr>
          <p:nvPr/>
        </p:nvPicPr>
        <p:blipFill>
          <a:blip r:embed="rId2"/>
          <a:stretch>
            <a:fillRect/>
          </a:stretch>
        </p:blipFill>
        <p:spPr>
          <a:xfrm>
            <a:off x="0" y="5304637"/>
            <a:ext cx="1313121" cy="1313121"/>
          </a:xfrm>
          <a:prstGeom prst="rect">
            <a:avLst/>
          </a:prstGeom>
        </p:spPr>
      </p:pic>
      <p:sp>
        <p:nvSpPr>
          <p:cNvPr id="15" name="İçerik Yer Tutucusu 2">
            <a:extLst>
              <a:ext uri="{FF2B5EF4-FFF2-40B4-BE49-F238E27FC236}">
                <a16:creationId xmlns:a16="http://schemas.microsoft.com/office/drawing/2014/main" id="{16B71382-6332-0B73-1EB0-15DFE4AAED2D}"/>
              </a:ext>
            </a:extLst>
          </p:cNvPr>
          <p:cNvSpPr>
            <a:spLocks noGrp="1"/>
          </p:cNvSpPr>
          <p:nvPr>
            <p:ph idx="1"/>
          </p:nvPr>
        </p:nvSpPr>
        <p:spPr>
          <a:xfrm>
            <a:off x="1296188" y="1260920"/>
            <a:ext cx="9950103" cy="2315400"/>
          </a:xfrm>
        </p:spPr>
        <p:txBody>
          <a:bodyPr>
            <a:noAutofit/>
          </a:bodyPr>
          <a:lstStyle/>
          <a:p>
            <a:pPr marL="0" indent="0" algn="just">
              <a:buNone/>
            </a:pPr>
            <a:r>
              <a:rPr lang="it-IT" sz="1600" dirty="0"/>
              <a:t>(3) 1975-1979 arası ABD’nin uyguladığı silah ambargosu sayesinde, kendi milli ve yerli savunma sanayini geliştirmenin kaçınılmaz olduğunu anlamıştır.</a:t>
            </a:r>
            <a:endParaRPr lang="tr-TR" sz="1600" dirty="0"/>
          </a:p>
          <a:p>
            <a:pPr marL="0" indent="0" algn="just">
              <a:buNone/>
            </a:pPr>
            <a:r>
              <a:rPr lang="it-IT" sz="1600" dirty="0"/>
              <a:t>(4) Kıbrıs Sorunu ve adada gerçekleştirdiği harekat sayesinde, Yunanistan ve Kıbrıslı Rumların siyasal entitesi ile yalnızca Ege harekat alanında değil, Orta ve Doğu Akdeniz harekat alanlarında da mücadele etmesi gerektiğini görmüş, Yunan Ordusu ve Rum askeri ile Kıbrıs’ta savaşarak, Yunan Megali </a:t>
            </a:r>
            <a:r>
              <a:rPr lang="it-IT" sz="1600" dirty="0" smtClean="0"/>
              <a:t>İdeası</a:t>
            </a:r>
            <a:r>
              <a:rPr lang="tr-TR" sz="1600" dirty="0" smtClean="0"/>
              <a:t>’</a:t>
            </a:r>
            <a:r>
              <a:rPr lang="it-IT" sz="1600" dirty="0" smtClean="0"/>
              <a:t>nın </a:t>
            </a:r>
            <a:r>
              <a:rPr lang="it-IT" sz="1600" dirty="0"/>
              <a:t>etki alanının Ege ve Kıbrıs’tan asla vazgeçmeyeceğini iyice anlamıştır.</a:t>
            </a:r>
            <a:endParaRPr lang="tr-TR" sz="1600" dirty="0"/>
          </a:p>
        </p:txBody>
      </p:sp>
      <p:sp>
        <p:nvSpPr>
          <p:cNvPr id="16" name="Başlık 1">
            <a:extLst>
              <a:ext uri="{FF2B5EF4-FFF2-40B4-BE49-F238E27FC236}">
                <a16:creationId xmlns:a16="http://schemas.microsoft.com/office/drawing/2014/main" id="{AE6ED2DD-781C-CFF0-7AB5-A5E91DDE50D5}"/>
              </a:ext>
            </a:extLst>
          </p:cNvPr>
          <p:cNvSpPr txBox="1">
            <a:spLocks/>
          </p:cNvSpPr>
          <p:nvPr/>
        </p:nvSpPr>
        <p:spPr>
          <a:xfrm>
            <a:off x="1253230" y="194438"/>
            <a:ext cx="9950103" cy="782299"/>
          </a:xfrm>
          <a:prstGeom prst="rect">
            <a:avLst/>
          </a:prstGeom>
        </p:spPr>
        <p:txBody>
          <a:bodyPr vert="horz" lIns="91440" tIns="45720" rIns="91440" bIns="45720" rtlCol="0" anchor="b">
            <a:normAutofit/>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pPr algn="ctr"/>
            <a:r>
              <a:rPr lang="tr-TR" sz="2000" dirty="0" smtClean="0">
                <a:solidFill>
                  <a:srgbClr val="3333FF"/>
                </a:solidFill>
                <a:latin typeface="Times New Roman" panose="02020603050405020304" pitchFamily="18" charset="0"/>
                <a:cs typeface="Times New Roman" panose="02020603050405020304" pitchFamily="18" charset="0"/>
              </a:rPr>
              <a:t>1974 Kıbrıs Mutlu Barış Harekatı’nda Türk Deniz Kuvvetleri ve Deniz Cephesi</a:t>
            </a:r>
            <a:br>
              <a:rPr lang="tr-TR" sz="2000" dirty="0" smtClean="0">
                <a:solidFill>
                  <a:srgbClr val="3333FF"/>
                </a:solidFill>
                <a:latin typeface="Times New Roman" panose="02020603050405020304" pitchFamily="18" charset="0"/>
                <a:cs typeface="Times New Roman" panose="02020603050405020304" pitchFamily="18" charset="0"/>
              </a:rPr>
            </a:br>
            <a:r>
              <a:rPr lang="tr-TR" sz="2000" dirty="0" smtClean="0">
                <a:solidFill>
                  <a:srgbClr val="3333FF"/>
                </a:solidFill>
                <a:latin typeface="Times New Roman" panose="02020603050405020304" pitchFamily="18" charset="0"/>
                <a:cs typeface="Times New Roman" panose="02020603050405020304" pitchFamily="18" charset="0"/>
              </a:rPr>
              <a:t>SONUÇ ve DEĞERLENDİRME</a:t>
            </a:r>
            <a:endParaRPr lang="tr-TR" sz="2000" dirty="0">
              <a:solidFill>
                <a:srgbClr val="3333FF"/>
              </a:solidFill>
            </a:endParaRPr>
          </a:p>
        </p:txBody>
      </p:sp>
      <p:pic>
        <p:nvPicPr>
          <p:cNvPr id="2" name="Resim 1"/>
          <p:cNvPicPr>
            <a:picLocks noChangeAspect="1"/>
          </p:cNvPicPr>
          <p:nvPr/>
        </p:nvPicPr>
        <p:blipFill>
          <a:blip r:embed="rId3"/>
          <a:stretch>
            <a:fillRect/>
          </a:stretch>
        </p:blipFill>
        <p:spPr>
          <a:xfrm>
            <a:off x="1253230" y="3425429"/>
            <a:ext cx="3807460" cy="2535768"/>
          </a:xfrm>
          <a:prstGeom prst="rect">
            <a:avLst/>
          </a:prstGeom>
        </p:spPr>
      </p:pic>
      <p:pic>
        <p:nvPicPr>
          <p:cNvPr id="9" name="Resim 8"/>
          <p:cNvPicPr>
            <a:picLocks noChangeAspect="1"/>
          </p:cNvPicPr>
          <p:nvPr/>
        </p:nvPicPr>
        <p:blipFill>
          <a:blip r:embed="rId4"/>
          <a:stretch>
            <a:fillRect/>
          </a:stretch>
        </p:blipFill>
        <p:spPr>
          <a:xfrm>
            <a:off x="5155034" y="4414222"/>
            <a:ext cx="2634615" cy="2124690"/>
          </a:xfrm>
          <a:prstGeom prst="rect">
            <a:avLst/>
          </a:prstGeom>
        </p:spPr>
      </p:pic>
      <p:pic>
        <p:nvPicPr>
          <p:cNvPr id="10" name="Resim 9"/>
          <p:cNvPicPr>
            <a:picLocks noChangeAspect="1"/>
          </p:cNvPicPr>
          <p:nvPr/>
        </p:nvPicPr>
        <p:blipFill>
          <a:blip r:embed="rId5"/>
          <a:stretch>
            <a:fillRect/>
          </a:stretch>
        </p:blipFill>
        <p:spPr>
          <a:xfrm>
            <a:off x="7883993" y="3149608"/>
            <a:ext cx="4200843" cy="2529227"/>
          </a:xfrm>
          <a:prstGeom prst="rect">
            <a:avLst/>
          </a:prstGeom>
        </p:spPr>
      </p:pic>
    </p:spTree>
    <p:extLst>
      <p:ext uri="{BB962C8B-B14F-4D97-AF65-F5344CB8AC3E}">
        <p14:creationId xmlns:p14="http://schemas.microsoft.com/office/powerpoint/2010/main" val="4042004639"/>
      </p:ext>
    </p:extLst>
  </p:cSld>
  <p:clrMapOvr>
    <a:masterClrMapping/>
  </p:clrMapOvr>
</p:sld>
</file>

<file path=ppt/theme/theme1.xml><?xml version="1.0" encoding="utf-8"?>
<a:theme xmlns:a="http://schemas.openxmlformats.org/drawingml/2006/main" name="BlocksVTI">
  <a:themeElements>
    <a:clrScheme name="Blocks">
      <a:dk1>
        <a:sysClr val="windowText" lastClr="000000"/>
      </a:dk1>
      <a:lt1>
        <a:sysClr val="window" lastClr="FFFFFF"/>
      </a:lt1>
      <a:dk2>
        <a:srgbClr val="1B3843"/>
      </a:dk2>
      <a:lt2>
        <a:srgbClr val="F2F3F1"/>
      </a:lt2>
      <a:accent1>
        <a:srgbClr val="7A8592"/>
      </a:accent1>
      <a:accent2>
        <a:srgbClr val="8C8C96"/>
      </a:accent2>
      <a:accent3>
        <a:srgbClr val="7A6C76"/>
      </a:accent3>
      <a:accent4>
        <a:srgbClr val="A7AA9D"/>
      </a:accent4>
      <a:accent5>
        <a:srgbClr val="63787F"/>
      </a:accent5>
      <a:accent6>
        <a:srgbClr val="889DA5"/>
      </a:accent6>
      <a:hlink>
        <a:srgbClr val="71819B"/>
      </a:hlink>
      <a:folHlink>
        <a:srgbClr val="7E8B85"/>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sVTI" id="{31656FE6-20D8-4105-85EA-706EC9332BE9}" vid="{039DFFC9-9B25-4063-9235-B287A446F509}"/>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7285</TotalTime>
  <Words>969</Words>
  <Application>Microsoft Office PowerPoint</Application>
  <PresentationFormat>Geniş ekran</PresentationFormat>
  <Paragraphs>50</Paragraphs>
  <Slides>12</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12</vt:i4>
      </vt:variant>
    </vt:vector>
  </HeadingPairs>
  <TitlesOfParts>
    <vt:vector size="18" baseType="lpstr">
      <vt:lpstr>Aptos</vt:lpstr>
      <vt:lpstr>Arial</vt:lpstr>
      <vt:lpstr>Avenir Next LT Pro</vt:lpstr>
      <vt:lpstr>Avenir Next LT Pro Light</vt:lpstr>
      <vt:lpstr>Times New Roman</vt:lpstr>
      <vt:lpstr>BlocksVTI</vt:lpstr>
      <vt:lpstr>1974 Kıbrıs Mutlu Barış Harekatı’nda Türk Deniz Kuvvetleri ve Deniz Cephesi   </vt:lpstr>
      <vt:lpstr>1974 Kıbrıs Mutlu Barış Harekatı’nda Türk Deniz Kuvvetleri ve Deniz Cephesi GİRİŞ</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İlginiz için teşekkür ederim, saygılarımla…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1974 Kıbrıs Mutlu Barış Harekatı’nda Türk Deniz Kuvvetleri ve Deniz Cephesi   </dc:title>
  <dc:creator>Fatih KENAR</dc:creator>
  <cp:lastModifiedBy>Acer</cp:lastModifiedBy>
  <cp:revision>55</cp:revision>
  <dcterms:created xsi:type="dcterms:W3CDTF">2024-09-09T16:58:59Z</dcterms:created>
  <dcterms:modified xsi:type="dcterms:W3CDTF">2024-10-18T06:09:27Z</dcterms:modified>
</cp:coreProperties>
</file>